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Lst>
  <p:sldSz cy="5143500" cx="9144000"/>
  <p:notesSz cx="6858000" cy="9144000"/>
  <p:embeddedFontLst>
    <p:embeddedFont>
      <p:font typeface="Century Gothic"/>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Michael Downie"/>
  <p:cmAuthor clrIdx="1" id="1" initials="" lastIdx="8" name="Ric Guidr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CenturyGothic-regular.fntdata"/><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CenturyGothic-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CenturyGothic-boldItalic.fntdata"/><Relationship Id="rId111" Type="http://schemas.openxmlformats.org/officeDocument/2006/relationships/font" Target="fonts/CenturyGothic-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20T19:35:21.667">
    <p:pos x="288" y="756"/>
    <p:text>Good for instructor notes to include information about how a document DB differs from RD or GraphDB</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8" dt="2019-05-17T16:34:10.763">
    <p:pos x="6000" y="0"/>
    <p:text>Time Trees have their uses and because the client uses Neo4J I think this is worthwhile to keep.  However I think instructor notes should reference this was originally a way to bypass no native support for DateTime.</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19-05-20T20:19:06.166">
    <p:pos x="6000" y="0"/>
    <p:text>How does graph help with this usecase vs RD?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5-20T19:44:40.573">
    <p:pos x="3400" y="1357"/>
    <p:text>Not sure we want to mention Anzo?</p:text>
  </p:cm>
  <p:cm authorId="1" idx="1" dt="2019-05-20T19:44:40.573">
    <p:pos x="3400" y="1357"/>
    <p:text>Picture was more to fill in the real estate with something the students may have already been exposed to.  Do you think it would be better to just stick with two examples of Neo4J and TigerGraph or try to advertise a third option that is somewhat different.  There was a comment about JanusGraph later on.  Would it be appropriate to put logo here and then perform the call out in the later slide?  Or should we omit all together?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19-05-20T20:35:39.505">
    <p:pos x="6000" y="0"/>
    <p:text>Should we mention RDF model?  Include as instrucutor note maybe?</p:text>
  </p:cm>
  <p:cm authorId="1" idx="3" dt="2019-05-20T20:35:39.505">
    <p:pos x="6000" y="0"/>
    <p:text>Notation of a property and the importance/emphasis when starting to model</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9-05-20T19:33:29.690">
    <p:pos x="3382" y="1273"/>
    <p:text>Janus not previously mentioned.  Don't believe Optum has plans to work with gremlin.</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5-20T20:37:58.174">
    <p:pos x="288" y="756"/>
    <p:text>General comment - strongly recommend small chunks of text.  With slides general bullet lists or outline form better than paragraphs.</p:text>
  </p:cm>
  <p:cm authorId="1" idx="4" dt="2019-05-20T20:37:58.174">
    <p:pos x="288" y="756"/>
    <p:text>Change the formatting, split into additional slides, or leverage more bullet points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5" dt="2019-05-16T18:34:13.244">
    <p:pos x="6000" y="0"/>
    <p:text>Need to call out that schemas are important to have regardless if they are supported or not.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6" dt="2019-05-28T13:00:12.815">
    <p:pos x="6000" y="0"/>
    <p:text>Should add a line or two on common issues, but will see how the test run of the course will go first</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5-20T19:47:50.129">
    <p:pos x="7" y="26"/>
    <p:text>Not sure we want to focus on synthea generator - may be better to introduce as part of exercise and keep modeling topic more generic.</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9-05-20T19:51:15.174">
    <p:pos x="288" y="704"/>
    <p:text>Recommend information become multiple slides with diagrams - a focal point of training.</p:text>
  </p:cm>
  <p:cm authorId="1" idx="7" dt="2019-05-20T19:51:15.174">
    <p:pos x="288" y="704"/>
    <p:text>Would it still be beneficial to have the list here?  Then following slides tackle each concept one by one with appropriate/corresponding diagrams.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this Optum Tech University course on Emerging Technologies</a:t>
            </a:r>
            <a:endParaRPr/>
          </a:p>
        </p:txBody>
      </p:sp>
      <p:sp>
        <p:nvSpPr>
          <p:cNvPr id="54" name="Google Shape;5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a58ca4bcd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a58ca4bcd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5a58ca4bcd_0_1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579a8682d4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4" name="Google Shape;854;g579a8682d4_0_4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g579a8682d4_0_4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579a8682d4_0_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1" name="Google Shape;861;g579a8682d4_0_4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g579a8682d4_0_4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add9b53b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add9b53b3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5add9b53b3_0_1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78e261e7e_1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78e261e7e_1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578e261e7e_1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78d2d8051_0_5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578d2d8051_0_5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g578d2d8051_0_5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a58ca4bc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5a58ca4bcd_0_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5a58ca4bcd_0_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78e261e7e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578e261e7e_1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578e261e7e_1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78e261e7e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578e261e7e_1_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578e261e7e_1_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78e261e7e_1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578e261e7e_1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578e261e7e_1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78e261e7e_1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578e261e7e_1_1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578e261e7e_1_1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78e261e7e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g578e261e7e_1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578e261e7e_1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a6bcd92bb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a6bcd92bb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 name="Google Shape;60;g5a6bcd92bb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a58ca4bcd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5a58ca4bcd_0_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5a58ca4bcd_0_1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a58ca4bcd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g5a58ca4bcd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5a58ca4bcd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9a8682d4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579a8682d4_0_4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579a8682d4_0_4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78e261e7e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578e261e7e_1_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578e261e7e_1_1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78d2d8051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578d2d8051_0_2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578d2d8051_0_2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8e261e7e_1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578e261e7e_1_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578e261e7e_1_1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ada98f32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5ada98f32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5ada98f32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78e261e7e_1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78e261e7e_1_1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578e261e7e_1_15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78d2d8051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578d2d8051_0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578d2d8051_0_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78e261e7e_1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578e261e7e_1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578e261e7e_1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78e261e7e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578e261e7e_1_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578e261e7e_1_1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78e261e7e_1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578e261e7e_1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578e261e7e_1_20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79a8682d4_0_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579a8682d4_0_2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579a8682d4_0_2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79a8682d4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579a8682d4_0_4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579a8682d4_0_4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78e261e7e_1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578e261e7e_1_2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578e261e7e_1_2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a58ca4bcd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5a58ca4bcd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5a58ca4bcd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a58ca4bc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5a58ca4bcd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g5a58ca4bcd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a247421d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5aa247421d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5aa247421d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aa247421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5aa247421d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g5aa247421d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aa247421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5aa247421d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5aa247421d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a79983126_4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a79983126_4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g5a79983126_4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5aa247421d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5aa247421d_0_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5aa247421d_0_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aa247421d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5aa247421d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5aa247421d_0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a58ca4bcd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5a58ca4bcd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5" name="Google Shape;385;g5a58ca4bcd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aa247421d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g5aa247421d_0_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5aa247421d_0_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ada98f322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5ada98f322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5ada98f322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a58ca4bcd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a58ca4bcd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5a58ca4bcd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aa247421d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5aa247421d_0_1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5aa247421d_0_1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5a58ca4bcd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5a58ca4bcd_0_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g5a58ca4bcd_0_1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aa247421d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5aa247421d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5aa247421d_0_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a58ca4bcd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5a58ca4bcd_0_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5a58ca4bcd_0_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a6bcd92bb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a6bcd92bb_2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5a6bcd92bb_2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5aa247421d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5aa247421d_0_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g5aa247421d_0_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aa247421d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5aa247421d_0_1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g5aa247421d_0_1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a58ca4bcd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5a58ca4bcd_0_1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5a58ca4bcd_0_1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aa247421d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5aa247421d_0_1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5aa247421d_0_1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acd5ca3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5acd5ca30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5acd5ca30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aa247421d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5aa247421d_0_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5aa247421d_0_1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aa247421d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5aa247421d_0_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5aa247421d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ada98f322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g5ada98f322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5ada98f322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79a8682d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79a8682d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g579a8682d4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78e261e7e_1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578e261e7e_1_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578e261e7e_1_1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ab40e25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b40e253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g5ab40e253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578e261e7e_1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578e261e7e_1_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g578e261e7e_1_19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a73d92680_1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a73d92680_1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5a73d92680_1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a58ca4bcd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g5a58ca4bcd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5a58ca4bcd_0_1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a73d9268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a73d92680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5a73d92680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78e261e7e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578e261e7e_1_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g578e261e7e_1_19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a58ca4bcd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5a58ca4bcd_0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g5a58ca4bcd_0_18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5a58ca4bcd_0_2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5a58ca4bcd_0_2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g5a58ca4bcd_0_2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a58ca4bcd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g5a58ca4bcd_0_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5a58ca4bcd_0_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a58ca4bcd_0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5a58ca4bcd_0_2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5a58ca4bcd_0_2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a58ca4bcd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0" name="Google Shape;620;g5a58ca4bcd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g5a58ca4bcd_0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78e261e7e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78e261e7e_1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578e261e7e_1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a58ca4bcd_0_2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g5a58ca4bcd_0_2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5a58ca4bcd_0_2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a58ca4bcd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5a58ca4bcd_0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5a58ca4bcd_0_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79a8682d4_0_2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579a8682d4_0_2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579a8682d4_0_2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79a8682d4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579a8682d4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g579a8682d4_0_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79a8682d4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579a8682d4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g579a8682d4_0_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79a8682d4_0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5" name="Google Shape;665;g579a8682d4_0_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579a8682d4_0_3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79a8682d4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4" name="Google Shape;674;g579a8682d4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579a8682d4_0_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ada98f322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5ada98f322_0_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5ada98f322_0_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ae69b35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g5ae69b3570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g5ae69b357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79a8682d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79a8682d4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g579a8682d4_0_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78e261e7e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78e261e7e_1_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578e261e7e_1_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579a8682d4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g579a8682d4_0_3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579a8682d4_0_3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79a8682d4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g579a8682d4_0_3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579a8682d4_0_3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79a8682d4_0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579a8682d4_0_3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579a8682d4_0_3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579a8682d4_0_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g579a8682d4_0_3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579a8682d4_0_3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579a8682d4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g579a8682d4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579a8682d4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79a8682d4_0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g579a8682d4_0_3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g579a8682d4_0_3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5acd5ca302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5acd5ca302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g5acd5ca302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ae69b3570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5ae69b3570_1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g5ae69b3570_1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79a8682d4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79a8682d4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579a8682d4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579a8682d4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g579a8682d4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579a8682d4_0_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78e261e7e_1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78e261e7e_1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578e261e7e_1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579a8682d4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579a8682d4_0_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579a8682d4_0_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579a8682d4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g579a8682d4_0_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6" name="Google Shape;786;g579a8682d4_0_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79a8682d4_0_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g579a8682d4_0_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5" name="Google Shape;795;g579a8682d4_0_1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79a8682d4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g579a8682d4_0_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579a8682d4_0_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579a8682d4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579a8682d4_0_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g579a8682d4_0_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79a8682d4_0_2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g579a8682d4_0_2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g579a8682d4_0_2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579a8682d4_0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579a8682d4_0_2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g579a8682d4_0_2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79a8682d4_0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579a8682d4_0_2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579a8682d4_0_2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5acd5ca30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1" name="Google Shape;841;g5acd5ca302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5acd5ca302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579a8682d4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79a8682d4_0_4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579a8682d4_0_4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creen">
  <p:cSld name="Title Screen">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 name="Google Shape;12;p2"/>
          <p:cNvSpPr txBox="1"/>
          <p:nvPr>
            <p:ph idx="1" type="body"/>
          </p:nvPr>
        </p:nvSpPr>
        <p:spPr>
          <a:xfrm>
            <a:off x="881880" y="2571750"/>
            <a:ext cx="6052319" cy="838200"/>
          </a:xfrm>
          <a:prstGeom prst="rect">
            <a:avLst/>
          </a:prstGeom>
          <a:noFill/>
          <a:ln>
            <a:noFill/>
          </a:ln>
        </p:spPr>
        <p:txBody>
          <a:bodyPr anchorCtr="0" anchor="b"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560"/>
              </a:spcBef>
              <a:spcAft>
                <a:spcPts val="0"/>
              </a:spcAft>
              <a:buClr>
                <a:schemeClr val="dk1"/>
              </a:buClr>
              <a:buSzPts val="2800"/>
              <a:buFont typeface="Arial"/>
              <a:buNone/>
              <a:defRPr b="0" i="0" sz="2800" u="none" cap="none" strike="noStrike">
                <a:solidFill>
                  <a:schemeClr val="dk1"/>
                </a:solidFill>
                <a:latin typeface="Century Gothic"/>
                <a:ea typeface="Century Gothic"/>
                <a:cs typeface="Century Gothic"/>
                <a:sym typeface="Century Gothic"/>
              </a:defRPr>
            </a:lvl2pPr>
            <a:lvl3pPr indent="-228600" lvl="2" marL="1371600" marR="0" rtl="0" algn="l">
              <a:spcBef>
                <a:spcPts val="48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3pPr>
            <a:lvl4pPr indent="-228600" lvl="3" marL="18288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4pPr>
            <a:lvl5pPr indent="-228600" lvl="4" marL="2286000" marR="0" rtl="0" algn="l">
              <a:spcBef>
                <a:spcPts val="4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7" name="Shape 47"/>
        <p:cNvGrpSpPr/>
        <p:nvPr/>
      </p:nvGrpSpPr>
      <p:grpSpPr>
        <a:xfrm>
          <a:off x="0" y="0"/>
          <a:ext cx="0" cy="0"/>
          <a:chOff x="0" y="0"/>
          <a:chExt cx="0" cy="0"/>
        </a:xfrm>
      </p:grpSpPr>
      <p:sp>
        <p:nvSpPr>
          <p:cNvPr id="48" name="Google Shape;48;p11"/>
          <p:cNvSpPr txBox="1"/>
          <p:nvPr>
            <p:ph type="title"/>
          </p:nvPr>
        </p:nvSpPr>
        <p:spPr>
          <a:xfrm>
            <a:off x="1792288" y="3600450"/>
            <a:ext cx="5486400" cy="42545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rgbClr val="EF7521"/>
              </a:buClr>
              <a:buSzPts val="2000"/>
              <a:buFont typeface="Century Gothic"/>
              <a:buNone/>
              <a:defRPr b="0" i="0" sz="2000" u="none" cap="none" strike="noStrik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11"/>
          <p:cNvSpPr/>
          <p:nvPr>
            <p:ph idx="2" type="pic"/>
          </p:nvPr>
        </p:nvSpPr>
        <p:spPr>
          <a:xfrm>
            <a:off x="1792288" y="460375"/>
            <a:ext cx="5486400" cy="30861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0" name="Google Shape;50;p11"/>
          <p:cNvSpPr txBox="1"/>
          <p:nvPr>
            <p:ph idx="1" type="body"/>
          </p:nvPr>
        </p:nvSpPr>
        <p:spPr>
          <a:xfrm>
            <a:off x="1792288" y="4025900"/>
            <a:ext cx="5486400" cy="603250"/>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 Arrow">
  <p:cSld name="Slide w/ Arrow">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15" name="Google Shape;15;p3"/>
          <p:cNvCxnSpPr/>
          <p:nvPr/>
        </p:nvCxnSpPr>
        <p:spPr>
          <a:xfrm>
            <a:off x="0" y="819150"/>
            <a:ext cx="7467600" cy="0"/>
          </a:xfrm>
          <a:prstGeom prst="straightConnector1">
            <a:avLst/>
          </a:prstGeom>
          <a:noFill/>
          <a:ln cap="flat" cmpd="sng" w="19050">
            <a:solidFill>
              <a:srgbClr val="727376"/>
            </a:solidFill>
            <a:prstDash val="solid"/>
            <a:round/>
            <a:headEnd len="sm" w="sm" type="none"/>
            <a:tailEnd len="sm" w="sm" type="none"/>
          </a:ln>
        </p:spPr>
      </p:cxnSp>
      <p:sp>
        <p:nvSpPr>
          <p:cNvPr id="16" name="Google Shape;16;p3"/>
          <p:cNvSpPr/>
          <p:nvPr/>
        </p:nvSpPr>
        <p:spPr>
          <a:xfrm>
            <a:off x="7467600" y="707518"/>
            <a:ext cx="228600" cy="228600"/>
          </a:xfrm>
          <a:prstGeom prst="ellipse">
            <a:avLst/>
          </a:prstGeom>
          <a:noFill/>
          <a:ln cap="flat" cmpd="sng" w="19050">
            <a:solidFill>
              <a:srgbClr val="EF75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3"/>
          <p:cNvSpPr txBox="1"/>
          <p:nvPr>
            <p:ph idx="1" type="body"/>
          </p:nvPr>
        </p:nvSpPr>
        <p:spPr>
          <a:xfrm>
            <a:off x="457200" y="1200150"/>
            <a:ext cx="8229600" cy="3394075"/>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727376"/>
              </a:buClr>
              <a:buSzPts val="1800"/>
              <a:buFont typeface="Arial"/>
              <a:buNone/>
              <a:defRPr b="0" i="0" sz="1800" u="none" cap="none" strike="noStrike">
                <a:solidFill>
                  <a:srgbClr val="727376"/>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
          <p:cNvSpPr txBox="1"/>
          <p:nvPr>
            <p:ph idx="2" type="body"/>
          </p:nvPr>
        </p:nvSpPr>
        <p:spPr>
          <a:xfrm>
            <a:off x="11113" y="41275"/>
            <a:ext cx="7380287" cy="777875"/>
          </a:xfrm>
          <a:prstGeom prst="rect">
            <a:avLst/>
          </a:prstGeom>
          <a:noFill/>
          <a:ln>
            <a:noFill/>
          </a:ln>
        </p:spPr>
        <p:txBody>
          <a:bodyPr anchorCtr="0" anchor="b"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2pPr>
            <a:lvl3pPr indent="-228600" lvl="2" marL="13716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3pPr>
            <a:lvl4pPr indent="-228600" lvl="3" marL="18288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4pPr>
            <a:lvl5pPr indent="-228600" lvl="4" marL="22860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o arrow">
  <p:cSld name="Slide w/o arrow">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0" y="0"/>
            <a:ext cx="9144000" cy="5143500"/>
          </a:xfrm>
          <a:prstGeom prst="rect">
            <a:avLst/>
          </a:prstGeom>
          <a:noFill/>
          <a:ln>
            <a:noFill/>
          </a:ln>
        </p:spPr>
      </p:pic>
      <p:cxnSp>
        <p:nvCxnSpPr>
          <p:cNvPr id="21" name="Google Shape;21;p4"/>
          <p:cNvCxnSpPr/>
          <p:nvPr/>
        </p:nvCxnSpPr>
        <p:spPr>
          <a:xfrm>
            <a:off x="0" y="819150"/>
            <a:ext cx="7467600" cy="0"/>
          </a:xfrm>
          <a:prstGeom prst="straightConnector1">
            <a:avLst/>
          </a:prstGeom>
          <a:noFill/>
          <a:ln cap="flat" cmpd="sng" w="19050">
            <a:solidFill>
              <a:srgbClr val="727376"/>
            </a:solidFill>
            <a:prstDash val="solid"/>
            <a:round/>
            <a:headEnd len="sm" w="sm" type="none"/>
            <a:tailEnd len="sm" w="sm" type="none"/>
          </a:ln>
        </p:spPr>
      </p:cxnSp>
      <p:sp>
        <p:nvSpPr>
          <p:cNvPr id="22" name="Google Shape;22;p4"/>
          <p:cNvSpPr/>
          <p:nvPr/>
        </p:nvSpPr>
        <p:spPr>
          <a:xfrm>
            <a:off x="7467600" y="707518"/>
            <a:ext cx="228600" cy="228600"/>
          </a:xfrm>
          <a:prstGeom prst="ellipse">
            <a:avLst/>
          </a:prstGeom>
          <a:noFill/>
          <a:ln cap="flat" cmpd="sng" w="19050">
            <a:solidFill>
              <a:srgbClr val="EF75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 name="Google Shape;23;p4"/>
          <p:cNvSpPr txBox="1"/>
          <p:nvPr>
            <p:ph idx="1" type="body"/>
          </p:nvPr>
        </p:nvSpPr>
        <p:spPr>
          <a:xfrm>
            <a:off x="457200" y="1200150"/>
            <a:ext cx="8229600" cy="3394075"/>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727376"/>
              </a:buClr>
              <a:buSzPts val="1800"/>
              <a:buFont typeface="Arial"/>
              <a:buNone/>
              <a:defRPr b="0" i="0" sz="1800" u="none" cap="none" strike="noStrike">
                <a:solidFill>
                  <a:srgbClr val="727376"/>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4"/>
          <p:cNvSpPr txBox="1"/>
          <p:nvPr>
            <p:ph idx="2" type="body"/>
          </p:nvPr>
        </p:nvSpPr>
        <p:spPr>
          <a:xfrm>
            <a:off x="11113" y="41275"/>
            <a:ext cx="7380287" cy="777875"/>
          </a:xfrm>
          <a:prstGeom prst="rect">
            <a:avLst/>
          </a:prstGeom>
          <a:noFill/>
          <a:ln>
            <a:noFill/>
          </a:ln>
        </p:spPr>
        <p:txBody>
          <a:bodyPr anchorCtr="0" anchor="b"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2pPr>
            <a:lvl3pPr indent="-228600" lvl="2" marL="13716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3pPr>
            <a:lvl4pPr indent="-228600" lvl="3" marL="18288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4pPr>
            <a:lvl5pPr indent="-228600" lvl="4" marL="22860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w/o arrow or BG">
  <p:cSld name="Slide w/o arrow or BG">
    <p:spTree>
      <p:nvGrpSpPr>
        <p:cNvPr id="25" name="Shape 25"/>
        <p:cNvGrpSpPr/>
        <p:nvPr/>
      </p:nvGrpSpPr>
      <p:grpSpPr>
        <a:xfrm>
          <a:off x="0" y="0"/>
          <a:ext cx="0" cy="0"/>
          <a:chOff x="0" y="0"/>
          <a:chExt cx="0" cy="0"/>
        </a:xfrm>
      </p:grpSpPr>
      <p:cxnSp>
        <p:nvCxnSpPr>
          <p:cNvPr id="26" name="Google Shape;26;p5"/>
          <p:cNvCxnSpPr/>
          <p:nvPr/>
        </p:nvCxnSpPr>
        <p:spPr>
          <a:xfrm>
            <a:off x="0" y="819150"/>
            <a:ext cx="7467600" cy="0"/>
          </a:xfrm>
          <a:prstGeom prst="straightConnector1">
            <a:avLst/>
          </a:prstGeom>
          <a:noFill/>
          <a:ln cap="flat" cmpd="sng" w="19050">
            <a:solidFill>
              <a:srgbClr val="727376"/>
            </a:solidFill>
            <a:prstDash val="solid"/>
            <a:round/>
            <a:headEnd len="sm" w="sm" type="none"/>
            <a:tailEnd len="sm" w="sm" type="none"/>
          </a:ln>
        </p:spPr>
      </p:cxnSp>
      <p:sp>
        <p:nvSpPr>
          <p:cNvPr id="27" name="Google Shape;27;p5"/>
          <p:cNvSpPr/>
          <p:nvPr/>
        </p:nvSpPr>
        <p:spPr>
          <a:xfrm>
            <a:off x="7467600" y="707518"/>
            <a:ext cx="228600" cy="228600"/>
          </a:xfrm>
          <a:prstGeom prst="ellipse">
            <a:avLst/>
          </a:prstGeom>
          <a:noFill/>
          <a:ln cap="flat" cmpd="sng" w="19050">
            <a:solidFill>
              <a:srgbClr val="EF752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5"/>
          <p:cNvSpPr txBox="1"/>
          <p:nvPr>
            <p:ph idx="1" type="body"/>
          </p:nvPr>
        </p:nvSpPr>
        <p:spPr>
          <a:xfrm>
            <a:off x="457200" y="1200150"/>
            <a:ext cx="8229600" cy="3394075"/>
          </a:xfrm>
          <a:prstGeom prst="rect">
            <a:avLst/>
          </a:prstGeom>
          <a:noFill/>
          <a:ln>
            <a:noFill/>
          </a:ln>
        </p:spPr>
        <p:txBody>
          <a:bodyPr anchorCtr="0" anchor="t" bIns="45700" lIns="91425" spcFirstLastPara="1" rIns="91425" wrap="square" tIns="45700"/>
          <a:lstStyle>
            <a:lvl1pPr indent="-228600" lvl="0" marL="457200" marR="0" rtl="0" algn="l">
              <a:spcBef>
                <a:spcPts val="360"/>
              </a:spcBef>
              <a:spcAft>
                <a:spcPts val="0"/>
              </a:spcAft>
              <a:buClr>
                <a:srgbClr val="727376"/>
              </a:buClr>
              <a:buSzPts val="1800"/>
              <a:buFont typeface="Arial"/>
              <a:buNone/>
              <a:defRPr b="0" i="0" sz="1800" u="none" cap="none" strike="noStrike">
                <a:solidFill>
                  <a:srgbClr val="727376"/>
                </a:solidFill>
                <a:latin typeface="Century Gothic"/>
                <a:ea typeface="Century Gothic"/>
                <a:cs typeface="Century Gothic"/>
                <a:sym typeface="Century Gothic"/>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 name="Google Shape;29;p5"/>
          <p:cNvSpPr txBox="1"/>
          <p:nvPr>
            <p:ph idx="2" type="body"/>
          </p:nvPr>
        </p:nvSpPr>
        <p:spPr>
          <a:xfrm>
            <a:off x="11113" y="41275"/>
            <a:ext cx="7380287" cy="777875"/>
          </a:xfrm>
          <a:prstGeom prst="rect">
            <a:avLst/>
          </a:prstGeom>
          <a:noFill/>
          <a:ln>
            <a:noFill/>
          </a:ln>
        </p:spPr>
        <p:txBody>
          <a:bodyPr anchorCtr="0" anchor="b"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2pPr>
            <a:lvl3pPr indent="-228600" lvl="2" marL="13716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3pPr>
            <a:lvl4pPr indent="-228600" lvl="3" marL="18288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4pPr>
            <a:lvl5pPr indent="-228600" lvl="4" marL="22860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1200150"/>
            <a:ext cx="4038600" cy="3394075"/>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Google Shape;32;p6"/>
          <p:cNvSpPr txBox="1"/>
          <p:nvPr>
            <p:ph idx="2" type="body"/>
          </p:nvPr>
        </p:nvSpPr>
        <p:spPr>
          <a:xfrm>
            <a:off x="4648200" y="1200150"/>
            <a:ext cx="4038600" cy="3394075"/>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6"/>
          <p:cNvSpPr txBox="1"/>
          <p:nvPr>
            <p:ph idx="3" type="body"/>
          </p:nvPr>
        </p:nvSpPr>
        <p:spPr>
          <a:xfrm>
            <a:off x="11113" y="0"/>
            <a:ext cx="7380287" cy="777875"/>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2pPr>
            <a:lvl3pPr indent="-228600" lvl="2" marL="13716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3pPr>
            <a:lvl4pPr indent="-228600" lvl="3" marL="18288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4pPr>
            <a:lvl5pPr indent="-228600" lvl="4" marL="22860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4" name="Shape 34"/>
        <p:cNvGrpSpPr/>
        <p:nvPr/>
      </p:nvGrpSpPr>
      <p:grpSpPr>
        <a:xfrm>
          <a:off x="0" y="0"/>
          <a:ext cx="0" cy="0"/>
          <a:chOff x="0" y="0"/>
          <a:chExt cx="0" cy="0"/>
        </a:xfrm>
      </p:grpSpPr>
      <p:sp>
        <p:nvSpPr>
          <p:cNvPr id="35" name="Google Shape;35;p7"/>
          <p:cNvSpPr txBox="1"/>
          <p:nvPr>
            <p:ph idx="1" type="body"/>
          </p:nvPr>
        </p:nvSpPr>
        <p:spPr>
          <a:xfrm>
            <a:off x="457200" y="1150938"/>
            <a:ext cx="4040188" cy="48101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6" name="Google Shape;36;p7"/>
          <p:cNvSpPr txBox="1"/>
          <p:nvPr>
            <p:ph idx="2" type="body"/>
          </p:nvPr>
        </p:nvSpPr>
        <p:spPr>
          <a:xfrm>
            <a:off x="457200" y="1631950"/>
            <a:ext cx="4040188" cy="2962275"/>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7" name="Google Shape;37;p7"/>
          <p:cNvSpPr txBox="1"/>
          <p:nvPr>
            <p:ph idx="3" type="body"/>
          </p:nvPr>
        </p:nvSpPr>
        <p:spPr>
          <a:xfrm>
            <a:off x="4645025" y="1150938"/>
            <a:ext cx="4041775" cy="481012"/>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entury Gothic"/>
                <a:ea typeface="Century Gothic"/>
                <a:cs typeface="Century Gothic"/>
                <a:sym typeface="Century Gothic"/>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8" name="Google Shape;38;p7"/>
          <p:cNvSpPr txBox="1"/>
          <p:nvPr>
            <p:ph idx="4" type="body"/>
          </p:nvPr>
        </p:nvSpPr>
        <p:spPr>
          <a:xfrm>
            <a:off x="4645025" y="1631950"/>
            <a:ext cx="4041775" cy="2962275"/>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entury Gothic"/>
                <a:ea typeface="Century Gothic"/>
                <a:cs typeface="Century Gothic"/>
                <a:sym typeface="Century Gothic"/>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9" name="Google Shape;39;p7"/>
          <p:cNvSpPr txBox="1"/>
          <p:nvPr>
            <p:ph idx="5" type="body"/>
          </p:nvPr>
        </p:nvSpPr>
        <p:spPr>
          <a:xfrm>
            <a:off x="11113" y="0"/>
            <a:ext cx="7380287" cy="777875"/>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1pPr>
            <a:lvl2pPr indent="-228600" lvl="1" marL="9144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2pPr>
            <a:lvl3pPr indent="-228600" lvl="2" marL="13716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3pPr>
            <a:lvl4pPr indent="-228600" lvl="3" marL="18288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4pPr>
            <a:lvl5pPr indent="-228600" lvl="4" marL="2286000" marR="0" rtl="0" algn="l">
              <a:spcBef>
                <a:spcPts val="480"/>
              </a:spcBef>
              <a:spcAft>
                <a:spcPts val="0"/>
              </a:spcAft>
              <a:buClr>
                <a:srgbClr val="EF7521"/>
              </a:buClr>
              <a:buSzPts val="2400"/>
              <a:buFont typeface="Arial"/>
              <a:buNone/>
              <a:defRPr b="0" i="0" sz="2400" u="none" cap="none" strike="noStrike">
                <a:solidFill>
                  <a:srgbClr val="EF7521"/>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8"/>
          <p:cNvSpPr txBox="1"/>
          <p:nvPr>
            <p:ph type="title"/>
          </p:nvPr>
        </p:nvSpPr>
        <p:spPr>
          <a:xfrm>
            <a:off x="11163" y="0"/>
            <a:ext cx="7380237" cy="74295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rgbClr val="EF7521"/>
              </a:buClr>
              <a:buSzPts val="2400"/>
              <a:buFont typeface="Century Gothic"/>
              <a:buNone/>
              <a:defRPr b="0" i="0" sz="2400" u="none" cap="none" strike="noStrik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rgbClr val="EF7521"/>
              </a:buClr>
              <a:buSzPts val="2000"/>
              <a:buFont typeface="Century Gothic"/>
              <a:buNone/>
              <a:defRPr b="0" i="0" sz="2000" u="none" cap="none" strike="noStrike">
                <a:solidFill>
                  <a:srgbClr val="EF752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10"/>
          <p:cNvSpPr txBox="1"/>
          <p:nvPr>
            <p:ph idx="1" type="body"/>
          </p:nvPr>
        </p:nvSpPr>
        <p:spPr>
          <a:xfrm>
            <a:off x="3575050" y="204788"/>
            <a:ext cx="5111750" cy="4389437"/>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rgbClr val="EF7521"/>
              </a:buClr>
              <a:buSzPts val="3200"/>
              <a:buFont typeface="Arial"/>
              <a:buChar char="•"/>
              <a:defRPr b="0" i="0" sz="3200" u="none" cap="none" strike="noStrike">
                <a:solidFill>
                  <a:srgbClr val="727376"/>
                </a:solidFill>
                <a:latin typeface="Century Gothic"/>
                <a:ea typeface="Century Gothic"/>
                <a:cs typeface="Century Gothic"/>
                <a:sym typeface="Century Gothic"/>
              </a:defRPr>
            </a:lvl1pPr>
            <a:lvl2pPr indent="-406400" lvl="1" marL="914400" marR="0" rtl="0" algn="l">
              <a:spcBef>
                <a:spcPts val="560"/>
              </a:spcBef>
              <a:spcAft>
                <a:spcPts val="0"/>
              </a:spcAft>
              <a:buClr>
                <a:srgbClr val="EF7521"/>
              </a:buClr>
              <a:buSzPts val="2800"/>
              <a:buFont typeface="Arial"/>
              <a:buChar char="–"/>
              <a:defRPr b="0" i="0" sz="2800" u="none" cap="none" strike="noStrike">
                <a:solidFill>
                  <a:srgbClr val="727376"/>
                </a:solidFill>
                <a:latin typeface="Century Gothic"/>
                <a:ea typeface="Century Gothic"/>
                <a:cs typeface="Century Gothic"/>
                <a:sym typeface="Century Gothic"/>
              </a:defRPr>
            </a:lvl2pPr>
            <a:lvl3pPr indent="-381000" lvl="2" marL="1371600" marR="0" rtl="0" algn="l">
              <a:spcBef>
                <a:spcPts val="480"/>
              </a:spcBef>
              <a:spcAft>
                <a:spcPts val="0"/>
              </a:spcAft>
              <a:buClr>
                <a:srgbClr val="EF7521"/>
              </a:buClr>
              <a:buSzPts val="2400"/>
              <a:buFont typeface="Arial"/>
              <a:buChar char="•"/>
              <a:defRPr b="0" i="0" sz="2400" u="none" cap="none" strike="noStrike">
                <a:solidFill>
                  <a:srgbClr val="727376"/>
                </a:solidFill>
                <a:latin typeface="Century Gothic"/>
                <a:ea typeface="Century Gothic"/>
                <a:cs typeface="Century Gothic"/>
                <a:sym typeface="Century Gothic"/>
              </a:defRPr>
            </a:lvl3pPr>
            <a:lvl4pPr indent="-355600" lvl="3" marL="1828800" marR="0" rtl="0" algn="l">
              <a:spcBef>
                <a:spcPts val="400"/>
              </a:spcBef>
              <a:spcAft>
                <a:spcPts val="0"/>
              </a:spcAft>
              <a:buClr>
                <a:srgbClr val="EF7521"/>
              </a:buClr>
              <a:buSzPts val="2000"/>
              <a:buFont typeface="Arial"/>
              <a:buChar char="–"/>
              <a:defRPr b="0" i="0" sz="2000" u="none" cap="none" strike="noStrike">
                <a:solidFill>
                  <a:srgbClr val="727376"/>
                </a:solidFill>
                <a:latin typeface="Century Gothic"/>
                <a:ea typeface="Century Gothic"/>
                <a:cs typeface="Century Gothic"/>
                <a:sym typeface="Century Gothic"/>
              </a:defRPr>
            </a:lvl4pPr>
            <a:lvl5pPr indent="-355600" lvl="4" marL="2286000" marR="0" rtl="0" algn="l">
              <a:spcBef>
                <a:spcPts val="400"/>
              </a:spcBef>
              <a:spcAft>
                <a:spcPts val="0"/>
              </a:spcAft>
              <a:buClr>
                <a:srgbClr val="EF7521"/>
              </a:buClr>
              <a:buSzPts val="2000"/>
              <a:buFont typeface="Arial"/>
              <a:buChar char="»"/>
              <a:defRPr b="0" i="0" sz="2000" u="none" cap="none" strike="noStrike">
                <a:solidFill>
                  <a:srgbClr val="727376"/>
                </a:solidFill>
                <a:latin typeface="Century Gothic"/>
                <a:ea typeface="Century Gothic"/>
                <a:cs typeface="Century Gothic"/>
                <a:sym typeface="Century Gothic"/>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Google Shape;46;p10"/>
          <p:cNvSpPr txBox="1"/>
          <p:nvPr>
            <p:ph idx="2" type="body"/>
          </p:nvPr>
        </p:nvSpPr>
        <p:spPr>
          <a:xfrm>
            <a:off x="457200" y="1076325"/>
            <a:ext cx="3008313" cy="3517900"/>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rgbClr val="727376"/>
              </a:buClr>
              <a:buSzPts val="1400"/>
              <a:buFont typeface="Arial"/>
              <a:buNone/>
              <a:defRPr b="0" i="0" sz="1400" u="none" cap="none" strike="noStrike">
                <a:solidFill>
                  <a:srgbClr val="727376"/>
                </a:solidFill>
                <a:latin typeface="Century Gothic"/>
                <a:ea typeface="Century Gothic"/>
                <a:cs typeface="Century Gothic"/>
                <a:sym typeface="Century Gothic"/>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hyperlink" Target="https://www.tigergraph.com/" TargetMode="External"/><Relationship Id="rId4" Type="http://schemas.openxmlformats.org/officeDocument/2006/relationships/hyperlink" Target="https://doc.tigergraph.com/attachments/gsql_ddl_loading_v2.1.pdf" TargetMode="External"/><Relationship Id="rId5" Type="http://schemas.openxmlformats.org/officeDocument/2006/relationships/hyperlink" Target="https://doc.tigergraph.com/attachments/gsql_query_v2.1.pdf" TargetMode="External"/><Relationship Id="rId6" Type="http://schemas.openxmlformats.org/officeDocument/2006/relationships/hyperlink" Target="https://neo4j.com/" TargetMode="External"/><Relationship Id="rId7" Type="http://schemas.openxmlformats.org/officeDocument/2006/relationships/hyperlink" Target="https://github.com/neo4j-contrib/spatia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39.png"/><Relationship Id="rId5" Type="http://schemas.openxmlformats.org/officeDocument/2006/relationships/image" Target="../media/image11.png"/><Relationship Id="rId6"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4.xml"/><Relationship Id="rId4" Type="http://schemas.openxmlformats.org/officeDocument/2006/relationships/image" Target="../media/image8.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comments" Target="../comments/commen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comments" Target="../comments/comment6.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comments" Target="../comments/commen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25.png"/><Relationship Id="rId5" Type="http://schemas.openxmlformats.org/officeDocument/2006/relationships/image" Target="../media/image42.png"/><Relationship Id="rId6" Type="http://schemas.openxmlformats.org/officeDocument/2006/relationships/image" Target="../media/image23.png"/><Relationship Id="rId7"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image" Target="../media/image66.png"/><Relationship Id="rId5"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41.png"/><Relationship Id="rId5"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github.com/Optum/giraffle/tree/master" TargetMode="External"/><Relationship Id="rId4" Type="http://schemas.openxmlformats.org/officeDocument/2006/relationships/hyperlink" Target="https://github.com/stevesaliman/gradle-properties-plugi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73.png"/><Relationship Id="rId6" Type="http://schemas.openxmlformats.org/officeDocument/2006/relationships/image" Target="../media/image31.png"/><Relationship Id="rId7"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comments" Target="../comments/comment8.xml"/><Relationship Id="rId4" Type="http://schemas.openxmlformats.org/officeDocument/2006/relationships/hyperlink" Target="https://github.com/synthetichealth/synthe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37.png"/><Relationship Id="rId4" Type="http://schemas.openxmlformats.org/officeDocument/2006/relationships/hyperlink" Target="https://github.com/synthetichealth/synthea/wiki/CSV-File-Data-Dictionary" TargetMode="External"/><Relationship Id="rId5" Type="http://schemas.openxmlformats.org/officeDocument/2006/relationships/hyperlink" Target="https://github.com/synthetichealth/synthea/wiki/CSV-File-Data-Dictionary"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comments" Target="../comments/commen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47.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6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comments" Target="../comments/comment10.xml"/><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6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 Id="rId3" Type="http://schemas.openxmlformats.org/officeDocument/2006/relationships/image" Target="../media/image7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comments" Target="../comments/comment11.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2"/>
          <p:cNvSpPr txBox="1"/>
          <p:nvPr>
            <p:ph idx="1" type="body"/>
          </p:nvPr>
        </p:nvSpPr>
        <p:spPr>
          <a:xfrm>
            <a:off x="881880" y="2571750"/>
            <a:ext cx="6052319" cy="8382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College of Emerging Technology </a:t>
            </a:r>
            <a:endParaRPr/>
          </a:p>
          <a:p>
            <a:pPr indent="0" lvl="0" marL="0" rtl="0" algn="l">
              <a:spcBef>
                <a:spcPts val="0"/>
              </a:spcBef>
              <a:spcAft>
                <a:spcPts val="0"/>
              </a:spcAft>
              <a:buClr>
                <a:srgbClr val="EF7521"/>
              </a:buClr>
              <a:buSzPts val="2400"/>
              <a:buNone/>
            </a:pPr>
            <a:r>
              <a:rPr lang="en-US"/>
              <a:t>Graph Modeling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3">
            <a:alphaModFix/>
          </a:blip>
          <a:stretch>
            <a:fillRect/>
          </a:stretch>
        </p:blipFill>
        <p:spPr>
          <a:xfrm>
            <a:off x="4176675" y="947400"/>
            <a:ext cx="5182197" cy="4019524"/>
          </a:xfrm>
          <a:prstGeom prst="rect">
            <a:avLst/>
          </a:prstGeom>
          <a:noFill/>
          <a:ln>
            <a:noFill/>
          </a:ln>
        </p:spPr>
      </p:pic>
      <p:sp>
        <p:nvSpPr>
          <p:cNvPr id="122" name="Google Shape;122;p21"/>
          <p:cNvSpPr txBox="1"/>
          <p:nvPr>
            <p:ph idx="1" type="body"/>
          </p:nvPr>
        </p:nvSpPr>
        <p:spPr>
          <a:xfrm>
            <a:off x="457200" y="1200150"/>
            <a:ext cx="4304400" cy="3549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In graph modeling it is also important to consider how the relationships between objects help describe and provide additional context. </a:t>
            </a:r>
            <a:endParaRPr sz="1400">
              <a:solidFill>
                <a:srgbClr val="595959"/>
              </a:solidFill>
            </a:endParaRPr>
          </a:p>
          <a:p>
            <a:pPr indent="-317500" lvl="0" marL="457200" rtl="0" algn="l">
              <a:lnSpc>
                <a:spcPct val="115000"/>
              </a:lnSpc>
              <a:spcBef>
                <a:spcPts val="1200"/>
              </a:spcBef>
              <a:spcAft>
                <a:spcPts val="0"/>
              </a:spcAft>
              <a:buClr>
                <a:srgbClr val="EF7521"/>
              </a:buClr>
              <a:buSzPts val="1400"/>
              <a:buChar char="●"/>
            </a:pPr>
            <a:r>
              <a:rPr b="1" lang="en-US" sz="1400">
                <a:solidFill>
                  <a:srgbClr val="595959"/>
                </a:solidFill>
              </a:rPr>
              <a:t>Degree</a:t>
            </a:r>
            <a:r>
              <a:rPr lang="en-US" sz="1400">
                <a:solidFill>
                  <a:srgbClr val="595959"/>
                </a:solidFill>
              </a:rPr>
              <a:t> - The number of incident edges to a vertex.</a:t>
            </a:r>
            <a:endParaRPr sz="1400"/>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A self incident edge, or </a:t>
            </a:r>
            <a:r>
              <a:rPr b="1" lang="en-US" sz="1400">
                <a:solidFill>
                  <a:srgbClr val="595959"/>
                </a:solidFill>
                <a:latin typeface="Century Gothic"/>
                <a:ea typeface="Century Gothic"/>
                <a:cs typeface="Century Gothic"/>
                <a:sym typeface="Century Gothic"/>
              </a:rPr>
              <a:t>Loop</a:t>
            </a:r>
            <a:r>
              <a:rPr lang="en-US" sz="1400">
                <a:solidFill>
                  <a:srgbClr val="595959"/>
                </a:solidFill>
                <a:latin typeface="Century Gothic"/>
                <a:ea typeface="Century Gothic"/>
                <a:cs typeface="Century Gothic"/>
                <a:sym typeface="Century Gothic"/>
              </a:rPr>
              <a:t>, counts as two degrees. </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rPr lang="en-US" sz="1400">
                <a:solidFill>
                  <a:srgbClr val="595959"/>
                </a:solidFill>
              </a:rPr>
              <a:t>When edges are directed then the degree can be further clarified as</a:t>
            </a:r>
            <a:endParaRPr sz="1400">
              <a:solidFill>
                <a:srgbClr val="595959"/>
              </a:solidFill>
            </a:endParaRPr>
          </a:p>
          <a:p>
            <a:pPr indent="-317500" lvl="0" marL="457200" rtl="0" algn="l">
              <a:lnSpc>
                <a:spcPct val="115000"/>
              </a:lnSpc>
              <a:spcBef>
                <a:spcPts val="1200"/>
              </a:spcBef>
              <a:spcAft>
                <a:spcPts val="0"/>
              </a:spcAft>
              <a:buClr>
                <a:srgbClr val="EF7521"/>
              </a:buClr>
              <a:buSzPts val="1400"/>
              <a:buChar char="●"/>
            </a:pPr>
            <a:r>
              <a:rPr b="1" lang="en-US" sz="1400">
                <a:solidFill>
                  <a:srgbClr val="595959"/>
                </a:solidFill>
              </a:rPr>
              <a:t>Indegree </a:t>
            </a:r>
            <a:r>
              <a:rPr lang="en-US" sz="1400">
                <a:solidFill>
                  <a:srgbClr val="595959"/>
                </a:solidFill>
              </a:rPr>
              <a:t>- The number of incident edges that end at the vertex.</a:t>
            </a:r>
            <a:endParaRPr sz="1400">
              <a:solidFill>
                <a:srgbClr val="595959"/>
              </a:solidFill>
            </a:endParaRPr>
          </a:p>
          <a:p>
            <a:pPr indent="-317500" lvl="0" marL="457200" rtl="0" algn="l">
              <a:lnSpc>
                <a:spcPct val="115000"/>
              </a:lnSpc>
              <a:spcBef>
                <a:spcPts val="0"/>
              </a:spcBef>
              <a:spcAft>
                <a:spcPts val="0"/>
              </a:spcAft>
              <a:buClr>
                <a:srgbClr val="EF7521"/>
              </a:buClr>
              <a:buSzPts val="1400"/>
              <a:buChar char="●"/>
            </a:pPr>
            <a:r>
              <a:rPr b="1" lang="en-US" sz="1400">
                <a:solidFill>
                  <a:srgbClr val="595959"/>
                </a:solidFill>
              </a:rPr>
              <a:t>Outdegree </a:t>
            </a:r>
            <a:r>
              <a:rPr lang="en-US" sz="1400">
                <a:solidFill>
                  <a:srgbClr val="595959"/>
                </a:solidFill>
              </a:rPr>
              <a:t>- The number of incident edges that end at the vertex.</a:t>
            </a:r>
            <a:endParaRPr sz="1400">
              <a:solidFill>
                <a:srgbClr val="595959"/>
              </a:solidFill>
            </a:endParaRPr>
          </a:p>
        </p:txBody>
      </p:sp>
      <p:sp>
        <p:nvSpPr>
          <p:cNvPr id="123" name="Google Shape;123;p21"/>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Vertex Degree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11"/>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t>As with RDBMS when modeling for graph database the first question that must be answered is the interaction and </a:t>
            </a:r>
            <a:r>
              <a:rPr lang="en-US"/>
              <a:t>querying</a:t>
            </a:r>
            <a:r>
              <a:rPr lang="en-US"/>
              <a:t> of the data.  </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Addressing this first may also give insight to if a particular graph database provider is preferable over others due to built in efficiencies or functionality</a:t>
            </a:r>
            <a:endParaRPr/>
          </a:p>
        </p:txBody>
      </p:sp>
      <p:sp>
        <p:nvSpPr>
          <p:cNvPr id="858" name="Google Shape;858;p11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Final Remarks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12"/>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t>TigerGraph</a:t>
            </a:r>
            <a:endParaRPr/>
          </a:p>
          <a:p>
            <a:pPr indent="0" lvl="0" marL="0" marR="0" rtl="0" algn="l">
              <a:lnSpc>
                <a:spcPct val="100000"/>
              </a:lnSpc>
              <a:spcBef>
                <a:spcPts val="360"/>
              </a:spcBef>
              <a:spcAft>
                <a:spcPts val="0"/>
              </a:spcAft>
              <a:buNone/>
            </a:pPr>
            <a:r>
              <a:rPr lang="en-US" sz="1100" u="sng">
                <a:solidFill>
                  <a:schemeClr val="hlink"/>
                </a:solidFill>
                <a:latin typeface="Arial"/>
                <a:ea typeface="Arial"/>
                <a:cs typeface="Arial"/>
                <a:sym typeface="Arial"/>
                <a:hlinkClick r:id="rId3"/>
              </a:rPr>
              <a:t>https://www.tigergraph.com/</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TigerGraph GSQL</a:t>
            </a:r>
            <a:endParaRPr/>
          </a:p>
          <a:p>
            <a:pPr indent="0" lvl="0" marL="0" marR="0" rtl="0" algn="l">
              <a:lnSpc>
                <a:spcPct val="100000"/>
              </a:lnSpc>
              <a:spcBef>
                <a:spcPts val="360"/>
              </a:spcBef>
              <a:spcAft>
                <a:spcPts val="0"/>
              </a:spcAft>
              <a:buNone/>
            </a:pPr>
            <a:r>
              <a:rPr lang="en-US" sz="1100" u="sng">
                <a:solidFill>
                  <a:schemeClr val="hlink"/>
                </a:solidFill>
                <a:latin typeface="Arial"/>
                <a:ea typeface="Arial"/>
                <a:cs typeface="Arial"/>
                <a:sym typeface="Arial"/>
                <a:hlinkClick r:id="rId4"/>
              </a:rPr>
              <a:t>https://doc.tigergraph.com/attachments/gsql_ddl_loading_v2.1.pdf</a:t>
            </a:r>
            <a:endParaRPr/>
          </a:p>
          <a:p>
            <a:pPr indent="0" lvl="0" marL="0" marR="0" rtl="0" algn="l">
              <a:lnSpc>
                <a:spcPct val="100000"/>
              </a:lnSpc>
              <a:spcBef>
                <a:spcPts val="360"/>
              </a:spcBef>
              <a:spcAft>
                <a:spcPts val="0"/>
              </a:spcAft>
              <a:buNone/>
            </a:pPr>
            <a:r>
              <a:rPr lang="en-US" sz="1100" u="sng">
                <a:solidFill>
                  <a:schemeClr val="hlink"/>
                </a:solidFill>
                <a:latin typeface="Arial"/>
                <a:ea typeface="Arial"/>
                <a:cs typeface="Arial"/>
                <a:sym typeface="Arial"/>
                <a:hlinkClick r:id="rId5"/>
              </a:rPr>
              <a:t>https://doc.tigergraph.com/attachments/gsql_query_v2.1.pdf</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Neo4J</a:t>
            </a:r>
            <a:endParaRPr/>
          </a:p>
          <a:p>
            <a:pPr indent="0" lvl="0" marL="0" marR="0" rtl="0" algn="l">
              <a:lnSpc>
                <a:spcPct val="100000"/>
              </a:lnSpc>
              <a:spcBef>
                <a:spcPts val="360"/>
              </a:spcBef>
              <a:spcAft>
                <a:spcPts val="0"/>
              </a:spcAft>
              <a:buNone/>
            </a:pPr>
            <a:r>
              <a:rPr lang="en-US" sz="1100" u="sng">
                <a:solidFill>
                  <a:schemeClr val="hlink"/>
                </a:solidFill>
                <a:latin typeface="Arial"/>
                <a:ea typeface="Arial"/>
                <a:cs typeface="Arial"/>
                <a:sym typeface="Arial"/>
                <a:hlinkClick r:id="rId6"/>
              </a:rPr>
              <a:t>https://neo4j.com/</a:t>
            </a:r>
            <a:endParaRPr/>
          </a:p>
          <a:p>
            <a:pPr indent="0" lvl="0" marL="0" marR="0" rtl="0" algn="l">
              <a:lnSpc>
                <a:spcPct val="100000"/>
              </a:lnSpc>
              <a:spcBef>
                <a:spcPts val="360"/>
              </a:spcBef>
              <a:spcAft>
                <a:spcPts val="0"/>
              </a:spcAft>
              <a:buNone/>
            </a:pPr>
            <a:r>
              <a:t/>
            </a:r>
            <a:endParaRPr/>
          </a:p>
          <a:p>
            <a:pPr indent="0" lvl="0" marL="0" marR="0" rtl="0" algn="l">
              <a:lnSpc>
                <a:spcPct val="100000"/>
              </a:lnSpc>
              <a:spcBef>
                <a:spcPts val="360"/>
              </a:spcBef>
              <a:spcAft>
                <a:spcPts val="0"/>
              </a:spcAft>
              <a:buNone/>
            </a:pPr>
            <a:r>
              <a:rPr lang="en-US"/>
              <a:t>Neo4J Spatial</a:t>
            </a:r>
            <a:endParaRPr/>
          </a:p>
          <a:p>
            <a:pPr indent="0" lvl="0" marL="0" marR="0" rtl="0" algn="l">
              <a:lnSpc>
                <a:spcPct val="100000"/>
              </a:lnSpc>
              <a:spcBef>
                <a:spcPts val="360"/>
              </a:spcBef>
              <a:spcAft>
                <a:spcPts val="0"/>
              </a:spcAft>
              <a:buNone/>
            </a:pPr>
            <a:r>
              <a:rPr lang="en-US" sz="1100" u="sng">
                <a:solidFill>
                  <a:schemeClr val="hlink"/>
                </a:solidFill>
                <a:latin typeface="Arial"/>
                <a:ea typeface="Arial"/>
                <a:cs typeface="Arial"/>
                <a:sym typeface="Arial"/>
                <a:hlinkClick r:id="rId7"/>
              </a:rPr>
              <a:t>https://github.com/neo4j-contrib/spatial</a:t>
            </a:r>
            <a:endParaRPr/>
          </a:p>
        </p:txBody>
      </p:sp>
      <p:sp>
        <p:nvSpPr>
          <p:cNvPr id="865" name="Google Shape;865;p11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Further Reading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113"/>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Thank you! Questions?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Section 2</a:t>
            </a:r>
            <a:endParaRPr/>
          </a:p>
          <a:p>
            <a:pPr indent="0" lvl="0" marL="0" rtl="0" algn="l">
              <a:spcBef>
                <a:spcPts val="0"/>
              </a:spcBef>
              <a:spcAft>
                <a:spcPts val="0"/>
              </a:spcAft>
              <a:buNone/>
            </a:pPr>
            <a:r>
              <a:rPr lang="en-US"/>
              <a:t>Graphs as a Storage Solution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27376"/>
              </a:buClr>
              <a:buSzPts val="1800"/>
              <a:buNone/>
            </a:pPr>
            <a:r>
              <a:rPr lang="en-US"/>
              <a:t>The term </a:t>
            </a:r>
            <a:r>
              <a:rPr b="1" lang="en-US"/>
              <a:t>Database, </a:t>
            </a:r>
            <a:r>
              <a:rPr lang="en-US"/>
              <a:t>or</a:t>
            </a:r>
            <a:r>
              <a:rPr b="1" lang="en-US"/>
              <a:t> DB</a:t>
            </a:r>
            <a:r>
              <a:rPr lang="en-US"/>
              <a:t>, is not a </a:t>
            </a:r>
            <a:r>
              <a:rPr lang="en-US"/>
              <a:t>foreign</a:t>
            </a:r>
            <a:r>
              <a:rPr lang="en-US"/>
              <a:t> term to the majority of people in the workforce.</a:t>
            </a:r>
            <a:endParaRPr/>
          </a:p>
          <a:p>
            <a:pPr indent="0" lvl="0" marL="0" rtl="0" algn="l">
              <a:spcBef>
                <a:spcPts val="0"/>
              </a:spcBef>
              <a:spcAft>
                <a:spcPts val="0"/>
              </a:spcAft>
              <a:buClr>
                <a:srgbClr val="727376"/>
              </a:buClr>
              <a:buSzPts val="1800"/>
              <a:buNone/>
            </a:pPr>
            <a:r>
              <a:t/>
            </a:r>
            <a:endParaRPr/>
          </a:p>
          <a:p>
            <a:pPr indent="-285750" lvl="0" marL="285750" rtl="0" algn="l">
              <a:spcBef>
                <a:spcPts val="360"/>
              </a:spcBef>
              <a:spcAft>
                <a:spcPts val="0"/>
              </a:spcAft>
              <a:buClr>
                <a:srgbClr val="EF7521"/>
              </a:buClr>
              <a:buSzPts val="1800"/>
              <a:buFont typeface="Century Gothic"/>
              <a:buChar char="•"/>
            </a:pPr>
            <a:r>
              <a:rPr lang="en-US"/>
              <a:t>Most people have heard of or interacted with the following: SQL, SQL Server, Microsoft Access, etc.</a:t>
            </a:r>
            <a:endParaRPr/>
          </a:p>
          <a:p>
            <a:pPr indent="-222250" lvl="1" marL="742950" rtl="0" algn="l">
              <a:spcBef>
                <a:spcPts val="560"/>
              </a:spcBef>
              <a:spcAft>
                <a:spcPts val="0"/>
              </a:spcAft>
              <a:buClr>
                <a:srgbClr val="EF7521"/>
              </a:buClr>
              <a:buSzPts val="1800"/>
              <a:buFont typeface="Century Gothic"/>
              <a:buChar char="–"/>
            </a:pPr>
            <a:r>
              <a:rPr lang="en-US" sz="1800">
                <a:solidFill>
                  <a:srgbClr val="727376"/>
                </a:solidFill>
                <a:latin typeface="Century Gothic"/>
                <a:ea typeface="Century Gothic"/>
                <a:cs typeface="Century Gothic"/>
                <a:sym typeface="Century Gothic"/>
              </a:rPr>
              <a:t>In addition to the underlying storage of data the term Database Management System, or</a:t>
            </a:r>
            <a:r>
              <a:rPr b="1" lang="en-US" sz="1800">
                <a:solidFill>
                  <a:srgbClr val="727376"/>
                </a:solidFill>
                <a:latin typeface="Century Gothic"/>
                <a:ea typeface="Century Gothic"/>
                <a:cs typeface="Century Gothic"/>
                <a:sym typeface="Century Gothic"/>
              </a:rPr>
              <a:t> DBMS</a:t>
            </a:r>
            <a:r>
              <a:rPr lang="en-US" sz="1800">
                <a:solidFill>
                  <a:srgbClr val="727376"/>
                </a:solidFill>
                <a:latin typeface="Century Gothic"/>
                <a:ea typeface="Century Gothic"/>
                <a:cs typeface="Century Gothic"/>
                <a:sym typeface="Century Gothic"/>
              </a:rPr>
              <a:t>, refers to the software system that enables a user to interact with the underlying DB.</a:t>
            </a:r>
            <a:endParaRPr sz="1800">
              <a:solidFill>
                <a:srgbClr val="727376"/>
              </a:solidFill>
              <a:latin typeface="Century Gothic"/>
              <a:ea typeface="Century Gothic"/>
              <a:cs typeface="Century Gothic"/>
              <a:sym typeface="Century Gothic"/>
            </a:endParaRPr>
          </a:p>
          <a:p>
            <a:pPr indent="0" lvl="0" marL="742950" rtl="0" algn="l">
              <a:spcBef>
                <a:spcPts val="360"/>
              </a:spcBef>
              <a:spcAft>
                <a:spcPts val="0"/>
              </a:spcAft>
              <a:buNone/>
            </a:pPr>
            <a:r>
              <a:t/>
            </a:r>
            <a:endParaRPr sz="1800">
              <a:solidFill>
                <a:srgbClr val="727376"/>
              </a:solidFill>
              <a:latin typeface="Century Gothic"/>
              <a:ea typeface="Century Gothic"/>
              <a:cs typeface="Century Gothic"/>
              <a:sym typeface="Century Gothic"/>
            </a:endParaRPr>
          </a:p>
          <a:p>
            <a:pPr indent="0" lvl="0" marL="0" rtl="0" algn="l">
              <a:spcBef>
                <a:spcPts val="360"/>
              </a:spcBef>
              <a:spcAft>
                <a:spcPts val="0"/>
              </a:spcAft>
              <a:buNone/>
            </a:pPr>
            <a:r>
              <a:rPr lang="en-US"/>
              <a:t>There are many ways to classify DBs, but for simplicity the focus will be on </a:t>
            </a:r>
            <a:r>
              <a:rPr b="1" lang="en-US"/>
              <a:t>Relational</a:t>
            </a:r>
            <a:r>
              <a:rPr lang="en-US"/>
              <a:t> and </a:t>
            </a:r>
            <a:r>
              <a:rPr b="1" lang="en-US"/>
              <a:t>Non-Relational</a:t>
            </a:r>
            <a:r>
              <a:rPr lang="en-US"/>
              <a:t>.</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136" name="Google Shape;136;p23"/>
          <p:cNvSpPr txBox="1"/>
          <p:nvPr>
            <p:ph idx="2" type="body"/>
          </p:nvPr>
        </p:nvSpPr>
        <p:spPr>
          <a:xfrm>
            <a:off x="11113" y="41275"/>
            <a:ext cx="7380287" cy="7778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Databases and Management Systems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4"/>
          <p:cNvPicPr preferRelativeResize="0"/>
          <p:nvPr/>
        </p:nvPicPr>
        <p:blipFill>
          <a:blip r:embed="rId3">
            <a:alphaModFix/>
          </a:blip>
          <a:stretch>
            <a:fillRect/>
          </a:stretch>
        </p:blipFill>
        <p:spPr>
          <a:xfrm>
            <a:off x="6226000" y="2134575"/>
            <a:ext cx="2762250" cy="1535325"/>
          </a:xfrm>
          <a:prstGeom prst="rect">
            <a:avLst/>
          </a:prstGeom>
          <a:noFill/>
          <a:ln>
            <a:noFill/>
          </a:ln>
        </p:spPr>
      </p:pic>
      <p:sp>
        <p:nvSpPr>
          <p:cNvPr id="143" name="Google Shape;143;p24"/>
          <p:cNvSpPr txBox="1"/>
          <p:nvPr>
            <p:ph idx="1" type="body"/>
          </p:nvPr>
        </p:nvSpPr>
        <p:spPr>
          <a:xfrm>
            <a:off x="457200" y="1200150"/>
            <a:ext cx="6971700" cy="3643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In a </a:t>
            </a:r>
            <a:r>
              <a:rPr lang="en-US"/>
              <a:t>R</a:t>
            </a:r>
            <a:r>
              <a:rPr lang="en-US"/>
              <a:t>elational Database Management System, or RDBMS objects are modeled into one or more </a:t>
            </a:r>
            <a:r>
              <a:rPr b="1" lang="en-US"/>
              <a:t>Tables</a:t>
            </a:r>
            <a:r>
              <a:rPr lang="en-US"/>
              <a:t> of rows and columns.</a:t>
            </a:r>
            <a:endParaRPr/>
          </a:p>
          <a:p>
            <a:pPr indent="0" lvl="0" marL="0" rtl="0" algn="l">
              <a:spcBef>
                <a:spcPts val="360"/>
              </a:spcBef>
              <a:spcAft>
                <a:spcPts val="0"/>
              </a:spcAft>
              <a:buNone/>
            </a:pPr>
            <a:r>
              <a:rPr lang="en-US"/>
              <a:t>  </a:t>
            </a:r>
            <a:endParaRPr/>
          </a:p>
          <a:p>
            <a:pPr indent="-285750" lvl="0" marL="285750" rtl="0" algn="l">
              <a:spcBef>
                <a:spcPts val="360"/>
              </a:spcBef>
              <a:spcAft>
                <a:spcPts val="0"/>
              </a:spcAft>
              <a:buClr>
                <a:srgbClr val="EF7521"/>
              </a:buClr>
              <a:buSzPts val="1800"/>
              <a:buFont typeface="Century Gothic"/>
              <a:buChar char="•"/>
            </a:pPr>
            <a:r>
              <a:rPr lang="en-US"/>
              <a:t>Rows are generally referred to as </a:t>
            </a:r>
            <a:r>
              <a:rPr b="1" lang="en-US"/>
              <a:t>Records</a:t>
            </a:r>
            <a:r>
              <a:rPr lang="en-US"/>
              <a:t> or </a:t>
            </a:r>
            <a:r>
              <a:rPr b="1" lang="en-US"/>
              <a:t>Tuples.</a:t>
            </a:r>
            <a:endParaRPr b="1"/>
          </a:p>
          <a:p>
            <a:pPr indent="0" lvl="0" marL="0" rtl="0" algn="l">
              <a:spcBef>
                <a:spcPts val="360"/>
              </a:spcBef>
              <a:spcAft>
                <a:spcPts val="0"/>
              </a:spcAft>
              <a:buNone/>
            </a:pPr>
            <a:r>
              <a:t/>
            </a:r>
            <a:endParaRPr b="1"/>
          </a:p>
          <a:p>
            <a:pPr indent="-285750" lvl="0" marL="285750" rtl="0" algn="l">
              <a:spcBef>
                <a:spcPts val="360"/>
              </a:spcBef>
              <a:spcAft>
                <a:spcPts val="0"/>
              </a:spcAft>
              <a:buClr>
                <a:srgbClr val="EF7521"/>
              </a:buClr>
              <a:buSzPts val="1800"/>
              <a:buFont typeface="Century Gothic"/>
              <a:buChar char="•"/>
            </a:pPr>
            <a:r>
              <a:rPr lang="en-US"/>
              <a:t>Columns are called </a:t>
            </a:r>
            <a:r>
              <a:rPr b="1" lang="en-US"/>
              <a:t>Attributes</a:t>
            </a:r>
            <a:r>
              <a:rPr lang="en-US"/>
              <a: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Microsoft SQL Server is an example of a RDBMS.  </a:t>
            </a:r>
            <a:endParaRPr/>
          </a:p>
        </p:txBody>
      </p:sp>
      <p:sp>
        <p:nvSpPr>
          <p:cNvPr id="144" name="Google Shape;144;p2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Relational Databases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5"/>
          <p:cNvSpPr txBox="1"/>
          <p:nvPr>
            <p:ph idx="1" type="body"/>
          </p:nvPr>
        </p:nvSpPr>
        <p:spPr>
          <a:xfrm>
            <a:off x="457200" y="1200150"/>
            <a:ext cx="3492000" cy="36435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Combining information in a RDBMS requires the use of </a:t>
            </a:r>
            <a:r>
              <a:rPr b="1" lang="en-US"/>
              <a:t>JOIN</a:t>
            </a:r>
            <a:r>
              <a:rPr lang="en-US"/>
              <a:t>s, which relate objects in one set to the objects in another set.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Relating objects between sets can be a very expensive operation if the data is voluminous or is unorganized.</a:t>
            </a:r>
            <a:endParaRPr/>
          </a:p>
        </p:txBody>
      </p:sp>
      <p:sp>
        <p:nvSpPr>
          <p:cNvPr id="151" name="Google Shape;151;p2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Relational Database Joins</a:t>
            </a:r>
            <a:endParaRPr/>
          </a:p>
        </p:txBody>
      </p:sp>
      <p:pic>
        <p:nvPicPr>
          <p:cNvPr id="152" name="Google Shape;152;p25"/>
          <p:cNvPicPr preferRelativeResize="0"/>
          <p:nvPr/>
        </p:nvPicPr>
        <p:blipFill>
          <a:blip r:embed="rId3">
            <a:alphaModFix/>
          </a:blip>
          <a:stretch>
            <a:fillRect/>
          </a:stretch>
        </p:blipFill>
        <p:spPr>
          <a:xfrm>
            <a:off x="3847950" y="1972150"/>
            <a:ext cx="5151449" cy="1484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By contrast Non-Relational Databases provide mechanisms for storage and data retrieval differently than the tabular relations used in RDBMS.</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a:solidFill>
                  <a:srgbClr val="595959"/>
                </a:solidFill>
              </a:rPr>
              <a:t>There are many different types of Non-Relational Database and Graph databases are just one example, another is a </a:t>
            </a:r>
            <a:r>
              <a:rPr lang="en-US">
                <a:solidFill>
                  <a:srgbClr val="595959"/>
                </a:solidFill>
              </a:rPr>
              <a:t>Document Database.</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It is not uncommon for graph engines to even interact with traditional relational database storages</a:t>
            </a:r>
            <a:endParaRPr sz="1800">
              <a:solidFill>
                <a:srgbClr val="595959"/>
              </a:solidFill>
              <a:latin typeface="Century Gothic"/>
              <a:ea typeface="Century Gothic"/>
              <a:cs typeface="Century Gothic"/>
              <a:sym typeface="Century Gothic"/>
            </a:endParaRPr>
          </a:p>
        </p:txBody>
      </p:sp>
      <p:sp>
        <p:nvSpPr>
          <p:cNvPr id="159" name="Google Shape;159;p2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Non-</a:t>
            </a:r>
            <a:r>
              <a:rPr lang="en-US"/>
              <a:t>Relational Databases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Graph databases use graph structures as their storage mechanism, which consist of the following:</a:t>
            </a:r>
            <a:endParaRPr/>
          </a:p>
          <a:p>
            <a:pPr indent="-285750" lvl="0" marL="285750" rtl="0" algn="l">
              <a:spcBef>
                <a:spcPts val="360"/>
              </a:spcBef>
              <a:spcAft>
                <a:spcPts val="0"/>
              </a:spcAft>
              <a:buClr>
                <a:srgbClr val="EF7521"/>
              </a:buClr>
              <a:buSzPts val="1800"/>
              <a:buFont typeface="Century Gothic"/>
              <a:buChar char="•"/>
            </a:pPr>
            <a:r>
              <a:rPr b="1" lang="en-US"/>
              <a:t>Vertices</a:t>
            </a:r>
            <a:r>
              <a:rPr lang="en-US"/>
              <a:t> - Represent entities or instances </a:t>
            </a:r>
            <a:endParaRPr/>
          </a:p>
          <a:p>
            <a:pPr indent="0" lvl="0" marL="0" rtl="0" algn="l">
              <a:spcBef>
                <a:spcPts val="360"/>
              </a:spcBef>
              <a:spcAft>
                <a:spcPts val="0"/>
              </a:spcAft>
              <a:buNone/>
            </a:pPr>
            <a:r>
              <a:rPr lang="en-US"/>
              <a:t>     much like record in a RDBMS</a:t>
            </a:r>
            <a:endParaRPr/>
          </a:p>
          <a:p>
            <a:pPr indent="-285750" lvl="0" marL="285750" rtl="0" algn="l">
              <a:spcBef>
                <a:spcPts val="360"/>
              </a:spcBef>
              <a:spcAft>
                <a:spcPts val="0"/>
              </a:spcAft>
              <a:buClr>
                <a:srgbClr val="EF7521"/>
              </a:buClr>
              <a:buSzPts val="1800"/>
              <a:buFont typeface="Century Gothic"/>
              <a:buChar char="•"/>
            </a:pPr>
            <a:r>
              <a:rPr b="1" lang="en-US"/>
              <a:t>Edges</a:t>
            </a:r>
            <a:r>
              <a:rPr lang="en-US"/>
              <a:t> - Represent the relationships </a:t>
            </a:r>
            <a:endParaRPr/>
          </a:p>
          <a:p>
            <a:pPr indent="0" lvl="0" marL="0" rtl="0" algn="l">
              <a:spcBef>
                <a:spcPts val="360"/>
              </a:spcBef>
              <a:spcAft>
                <a:spcPts val="0"/>
              </a:spcAft>
              <a:buNone/>
            </a:pPr>
            <a:r>
              <a:rPr lang="en-US"/>
              <a:t>     between Nodes</a:t>
            </a:r>
            <a:endParaRPr/>
          </a:p>
          <a:p>
            <a:pPr indent="-285750" lvl="0" marL="285750" rtl="0" algn="l">
              <a:spcBef>
                <a:spcPts val="360"/>
              </a:spcBef>
              <a:spcAft>
                <a:spcPts val="0"/>
              </a:spcAft>
              <a:buClr>
                <a:srgbClr val="EF7521"/>
              </a:buClr>
              <a:buSzPts val="1800"/>
              <a:buFont typeface="Century Gothic"/>
              <a:buChar char="•"/>
            </a:pPr>
            <a:r>
              <a:rPr b="1" lang="en-US"/>
              <a:t>Properties </a:t>
            </a:r>
            <a:r>
              <a:rPr lang="en-US"/>
              <a:t>- Attributes associated with </a:t>
            </a:r>
            <a:endParaRPr/>
          </a:p>
          <a:p>
            <a:pPr indent="0" lvl="0" marL="0" rtl="0" algn="l">
              <a:spcBef>
                <a:spcPts val="360"/>
              </a:spcBef>
              <a:spcAft>
                <a:spcPts val="0"/>
              </a:spcAft>
              <a:buNone/>
            </a:pPr>
            <a:r>
              <a:rPr lang="en-US"/>
              <a:t>     Nodes and edges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Among graph databases there are many </a:t>
            </a:r>
            <a:endParaRPr/>
          </a:p>
          <a:p>
            <a:pPr indent="0" lvl="0" marL="0" rtl="0" algn="l">
              <a:spcBef>
                <a:spcPts val="360"/>
              </a:spcBef>
              <a:spcAft>
                <a:spcPts val="0"/>
              </a:spcAft>
              <a:buClr>
                <a:schemeClr val="dk1"/>
              </a:buClr>
              <a:buSzPts val="1100"/>
              <a:buFont typeface="Arial"/>
              <a:buNone/>
            </a:pPr>
            <a:r>
              <a:rPr lang="en-US"/>
              <a:t>different types and models.</a:t>
            </a:r>
            <a:endParaRPr/>
          </a:p>
        </p:txBody>
      </p:sp>
      <p:sp>
        <p:nvSpPr>
          <p:cNvPr id="166" name="Google Shape;166;p2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a:t>
            </a:r>
            <a:r>
              <a:rPr lang="en-US"/>
              <a:t> Database Structure</a:t>
            </a:r>
            <a:endParaRPr/>
          </a:p>
        </p:txBody>
      </p:sp>
      <p:sp>
        <p:nvSpPr>
          <p:cNvPr id="167" name="Google Shape;167;p27"/>
          <p:cNvSpPr txBox="1"/>
          <p:nvPr/>
        </p:nvSpPr>
        <p:spPr>
          <a:xfrm>
            <a:off x="5163600" y="1796675"/>
            <a:ext cx="3919800" cy="52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US" sz="1600">
                <a:solidFill>
                  <a:srgbClr val="595959"/>
                </a:solidFill>
                <a:latin typeface="Century Gothic"/>
                <a:ea typeface="Century Gothic"/>
                <a:cs typeface="Century Gothic"/>
                <a:sym typeface="Century Gothic"/>
              </a:rPr>
              <a:t>Examples of Graph Databases</a:t>
            </a:r>
            <a:endParaRPr sz="1600">
              <a:solidFill>
                <a:srgbClr val="595959"/>
              </a:solidFill>
              <a:latin typeface="Century Gothic"/>
              <a:ea typeface="Century Gothic"/>
              <a:cs typeface="Century Gothic"/>
              <a:sym typeface="Century Gothic"/>
            </a:endParaRPr>
          </a:p>
        </p:txBody>
      </p:sp>
      <p:pic>
        <p:nvPicPr>
          <p:cNvPr id="168" name="Google Shape;168;p27"/>
          <p:cNvPicPr preferRelativeResize="0"/>
          <p:nvPr/>
        </p:nvPicPr>
        <p:blipFill>
          <a:blip r:embed="rId4">
            <a:alphaModFix/>
          </a:blip>
          <a:stretch>
            <a:fillRect/>
          </a:stretch>
        </p:blipFill>
        <p:spPr>
          <a:xfrm>
            <a:off x="5398544" y="2155050"/>
            <a:ext cx="1527375" cy="833396"/>
          </a:xfrm>
          <a:prstGeom prst="rect">
            <a:avLst/>
          </a:prstGeom>
          <a:noFill/>
          <a:ln>
            <a:noFill/>
          </a:ln>
        </p:spPr>
      </p:pic>
      <p:pic>
        <p:nvPicPr>
          <p:cNvPr id="169" name="Google Shape;169;p27"/>
          <p:cNvPicPr preferRelativeResize="0"/>
          <p:nvPr/>
        </p:nvPicPr>
        <p:blipFill>
          <a:blip r:embed="rId5">
            <a:alphaModFix/>
          </a:blip>
          <a:stretch>
            <a:fillRect/>
          </a:stretch>
        </p:blipFill>
        <p:spPr>
          <a:xfrm>
            <a:off x="5562413" y="3746825"/>
            <a:ext cx="2987386" cy="1143000"/>
          </a:xfrm>
          <a:prstGeom prst="rect">
            <a:avLst/>
          </a:prstGeom>
          <a:noFill/>
          <a:ln>
            <a:noFill/>
          </a:ln>
        </p:spPr>
      </p:pic>
      <p:pic>
        <p:nvPicPr>
          <p:cNvPr id="170" name="Google Shape;170;p27"/>
          <p:cNvPicPr preferRelativeResize="0"/>
          <p:nvPr/>
        </p:nvPicPr>
        <p:blipFill>
          <a:blip r:embed="rId6">
            <a:alphaModFix/>
          </a:blip>
          <a:stretch>
            <a:fillRect/>
          </a:stretch>
        </p:blipFill>
        <p:spPr>
          <a:xfrm>
            <a:off x="6491050" y="2988450"/>
            <a:ext cx="2513726" cy="1005499"/>
          </a:xfrm>
          <a:prstGeom prst="rect">
            <a:avLst/>
          </a:prstGeom>
          <a:noFill/>
          <a:ln>
            <a:noFill/>
          </a:ln>
        </p:spPr>
      </p:pic>
      <p:sp>
        <p:nvSpPr>
          <p:cNvPr id="171" name="Google Shape;171;p27"/>
          <p:cNvSpPr txBox="1"/>
          <p:nvPr/>
        </p:nvSpPr>
        <p:spPr>
          <a:xfrm>
            <a:off x="6925925" y="2194350"/>
            <a:ext cx="1202100" cy="7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Cambridge</a:t>
            </a:r>
            <a:endParaRPr b="1"/>
          </a:p>
          <a:p>
            <a:pPr indent="0" lvl="0" marL="0" rtl="0" algn="l">
              <a:spcBef>
                <a:spcPts val="0"/>
              </a:spcBef>
              <a:spcAft>
                <a:spcPts val="0"/>
              </a:spcAft>
              <a:buNone/>
            </a:pPr>
            <a:r>
              <a:rPr b="1" lang="en-US"/>
              <a:t>Semantics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Labeled Property Graph</a:t>
            </a:r>
            <a:endParaRPr/>
          </a:p>
        </p:txBody>
      </p:sp>
      <p:sp>
        <p:nvSpPr>
          <p:cNvPr id="178" name="Google Shape;178;p28"/>
          <p:cNvSpPr txBox="1"/>
          <p:nvPr/>
        </p:nvSpPr>
        <p:spPr>
          <a:xfrm>
            <a:off x="137150" y="971275"/>
            <a:ext cx="5558400" cy="39756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None/>
            </a:pPr>
            <a:r>
              <a:rPr lang="en-US" sz="1800">
                <a:solidFill>
                  <a:srgbClr val="727376"/>
                </a:solidFill>
                <a:latin typeface="Century Gothic"/>
                <a:ea typeface="Century Gothic"/>
                <a:cs typeface="Century Gothic"/>
                <a:sym typeface="Century Gothic"/>
              </a:rPr>
              <a:t>Labeled-Property Graph, or LPG are by far the most popular type of graph database</a:t>
            </a:r>
            <a:endParaRPr sz="1800">
              <a:solidFill>
                <a:srgbClr val="727376"/>
              </a:solidFill>
              <a:latin typeface="Century Gothic"/>
              <a:ea typeface="Century Gothic"/>
              <a:cs typeface="Century Gothic"/>
              <a:sym typeface="Century Gothic"/>
            </a:endParaRPr>
          </a:p>
          <a:p>
            <a:pPr indent="0" lvl="0" marL="0" rtl="0" algn="l">
              <a:spcBef>
                <a:spcPts val="360"/>
              </a:spcBef>
              <a:spcAft>
                <a:spcPts val="0"/>
              </a:spcAft>
              <a:buNone/>
            </a:pPr>
            <a:r>
              <a:t/>
            </a:r>
            <a:endParaRPr sz="1800">
              <a:solidFill>
                <a:srgbClr val="727376"/>
              </a:solidFill>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Font typeface="Century Gothic"/>
              <a:buChar char="•"/>
            </a:pPr>
            <a:r>
              <a:rPr lang="en-US" sz="1800">
                <a:solidFill>
                  <a:srgbClr val="727376"/>
                </a:solidFill>
                <a:latin typeface="Century Gothic"/>
                <a:ea typeface="Century Gothic"/>
                <a:cs typeface="Century Gothic"/>
                <a:sym typeface="Century Gothic"/>
              </a:rPr>
              <a:t>In LPGs Nodes and Edges are simply named, or </a:t>
            </a:r>
            <a:r>
              <a:rPr b="1" lang="en-US" sz="1800">
                <a:solidFill>
                  <a:srgbClr val="727376"/>
                </a:solidFill>
                <a:latin typeface="Century Gothic"/>
                <a:ea typeface="Century Gothic"/>
                <a:cs typeface="Century Gothic"/>
                <a:sym typeface="Century Gothic"/>
              </a:rPr>
              <a:t>Labeled.</a:t>
            </a:r>
            <a:endParaRPr b="1" sz="1800">
              <a:solidFill>
                <a:srgbClr val="727376"/>
              </a:solidFill>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Font typeface="Century Gothic"/>
              <a:buChar char="•"/>
            </a:pPr>
            <a:r>
              <a:rPr lang="en-US" sz="1800">
                <a:solidFill>
                  <a:srgbClr val="727376"/>
                </a:solidFill>
                <a:latin typeface="Century Gothic"/>
                <a:ea typeface="Century Gothic"/>
                <a:cs typeface="Century Gothic"/>
                <a:sym typeface="Century Gothic"/>
              </a:rPr>
              <a:t>Additionally Vertices and Edges can store Key-Value pairs, or </a:t>
            </a:r>
            <a:r>
              <a:rPr b="1" lang="en-US" sz="1800">
                <a:solidFill>
                  <a:srgbClr val="727376"/>
                </a:solidFill>
                <a:latin typeface="Century Gothic"/>
                <a:ea typeface="Century Gothic"/>
                <a:cs typeface="Century Gothic"/>
                <a:sym typeface="Century Gothic"/>
              </a:rPr>
              <a:t>Properties</a:t>
            </a:r>
            <a:r>
              <a:rPr lang="en-US" sz="1800">
                <a:solidFill>
                  <a:srgbClr val="727376"/>
                </a:solidFill>
                <a:latin typeface="Century Gothic"/>
                <a:ea typeface="Century Gothic"/>
                <a:cs typeface="Century Gothic"/>
                <a:sym typeface="Century Gothic"/>
              </a:rPr>
              <a:t>, that represent attributes.</a:t>
            </a:r>
            <a:endParaRPr sz="1800">
              <a:solidFill>
                <a:srgbClr val="727376"/>
              </a:solidFill>
              <a:latin typeface="Century Gothic"/>
              <a:ea typeface="Century Gothic"/>
              <a:cs typeface="Century Gothic"/>
              <a:sym typeface="Century Gothic"/>
            </a:endParaRPr>
          </a:p>
          <a:p>
            <a:pPr indent="0" lvl="0" marL="0" rtl="0" algn="l">
              <a:spcBef>
                <a:spcPts val="360"/>
              </a:spcBef>
              <a:spcAft>
                <a:spcPts val="0"/>
              </a:spcAft>
              <a:buNone/>
            </a:pPr>
            <a:r>
              <a:t/>
            </a:r>
            <a:endParaRPr sz="1800">
              <a:solidFill>
                <a:srgbClr val="727376"/>
              </a:solidFill>
              <a:latin typeface="Century Gothic"/>
              <a:ea typeface="Century Gothic"/>
              <a:cs typeface="Century Gothic"/>
              <a:sym typeface="Century Gothic"/>
            </a:endParaRPr>
          </a:p>
          <a:p>
            <a:pPr indent="0" lvl="0" marL="0" rtl="0" algn="l">
              <a:spcBef>
                <a:spcPts val="360"/>
              </a:spcBef>
              <a:spcAft>
                <a:spcPts val="0"/>
              </a:spcAft>
              <a:buNone/>
            </a:pPr>
            <a:r>
              <a:rPr lang="en-US" sz="1800">
                <a:solidFill>
                  <a:srgbClr val="727376"/>
                </a:solidFill>
                <a:latin typeface="Century Gothic"/>
                <a:ea typeface="Century Gothic"/>
                <a:cs typeface="Century Gothic"/>
                <a:sym typeface="Century Gothic"/>
              </a:rPr>
              <a:t>Defining properties on objects can have a tremendous impact the architecture of the overall graph model </a:t>
            </a:r>
            <a:endParaRPr sz="1800">
              <a:solidFill>
                <a:srgbClr val="727376"/>
              </a:solidFill>
              <a:latin typeface="Century Gothic"/>
              <a:ea typeface="Century Gothic"/>
              <a:cs typeface="Century Gothic"/>
              <a:sym typeface="Century Gothic"/>
            </a:endParaRPr>
          </a:p>
          <a:p>
            <a:pPr indent="0" lvl="0" marL="0" rtl="0" algn="l">
              <a:spcBef>
                <a:spcPts val="360"/>
              </a:spcBef>
              <a:spcAft>
                <a:spcPts val="0"/>
              </a:spcAft>
              <a:buNone/>
            </a:pPr>
            <a:r>
              <a:t/>
            </a:r>
            <a:endParaRPr sz="1800">
              <a:solidFill>
                <a:srgbClr val="727376"/>
              </a:solidFill>
              <a:latin typeface="Century Gothic"/>
              <a:ea typeface="Century Gothic"/>
              <a:cs typeface="Century Gothic"/>
              <a:sym typeface="Century Gothic"/>
            </a:endParaRPr>
          </a:p>
        </p:txBody>
      </p:sp>
      <p:pic>
        <p:nvPicPr>
          <p:cNvPr id="179" name="Google Shape;179;p28"/>
          <p:cNvPicPr preferRelativeResize="0"/>
          <p:nvPr/>
        </p:nvPicPr>
        <p:blipFill>
          <a:blip r:embed="rId4">
            <a:alphaModFix/>
          </a:blip>
          <a:stretch>
            <a:fillRect/>
          </a:stretch>
        </p:blipFill>
        <p:spPr>
          <a:xfrm>
            <a:off x="5492600" y="949313"/>
            <a:ext cx="2355855" cy="4019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As opposed to RDBMS where SQL exists, there is no standardized query language.  Two of the more popular query languages are</a:t>
            </a:r>
            <a:endParaRPr/>
          </a:p>
          <a:p>
            <a:pPr indent="0" lvl="0" marL="0" rtl="0" algn="l">
              <a:spcBef>
                <a:spcPts val="360"/>
              </a:spcBef>
              <a:spcAft>
                <a:spcPts val="0"/>
              </a:spcAft>
              <a:buNone/>
            </a:pPr>
            <a:r>
              <a:t/>
            </a:r>
            <a:endParaRPr b="1"/>
          </a:p>
          <a:p>
            <a:pPr indent="-285750" lvl="0" marL="285750" rtl="0" algn="l">
              <a:spcBef>
                <a:spcPts val="360"/>
              </a:spcBef>
              <a:spcAft>
                <a:spcPts val="0"/>
              </a:spcAft>
              <a:buClr>
                <a:srgbClr val="EF7521"/>
              </a:buClr>
              <a:buSzPts val="1800"/>
              <a:buFont typeface="Century Gothic"/>
              <a:buChar char="•"/>
            </a:pPr>
            <a:r>
              <a:rPr b="1" lang="en-US"/>
              <a:t>Gremlin</a:t>
            </a:r>
            <a:r>
              <a:rPr lang="en-US"/>
              <a:t> - JanusGraph query language </a:t>
            </a:r>
            <a:endParaRPr/>
          </a:p>
          <a:p>
            <a:pPr indent="0" lvl="0" marL="0" rtl="0" algn="l">
              <a:spcBef>
                <a:spcPts val="360"/>
              </a:spcBef>
              <a:spcAft>
                <a:spcPts val="0"/>
              </a:spcAft>
              <a:buNone/>
            </a:pPr>
            <a:r>
              <a:rPr lang="en-US"/>
              <a:t>     and part of Apache Tinkerpop</a:t>
            </a:r>
            <a:endParaRPr b="1"/>
          </a:p>
          <a:p>
            <a:pPr indent="0" lvl="0" marL="0" rtl="0" algn="l">
              <a:spcBef>
                <a:spcPts val="360"/>
              </a:spcBef>
              <a:spcAft>
                <a:spcPts val="0"/>
              </a:spcAft>
              <a:buNone/>
            </a:pPr>
            <a:r>
              <a:t/>
            </a:r>
            <a:endParaRPr b="1"/>
          </a:p>
          <a:p>
            <a:pPr indent="0" lvl="0" marL="0" rtl="0" algn="l">
              <a:spcBef>
                <a:spcPts val="360"/>
              </a:spcBef>
              <a:spcAft>
                <a:spcPts val="0"/>
              </a:spcAft>
              <a:buNone/>
            </a:pPr>
            <a:r>
              <a:t/>
            </a:r>
            <a:endParaRPr b="1"/>
          </a:p>
          <a:p>
            <a:pPr indent="-285750" lvl="0" marL="285750" rtl="0" algn="l">
              <a:spcBef>
                <a:spcPts val="360"/>
              </a:spcBef>
              <a:spcAft>
                <a:spcPts val="0"/>
              </a:spcAft>
              <a:buClr>
                <a:srgbClr val="EF7521"/>
              </a:buClr>
              <a:buSzPts val="1800"/>
              <a:buFont typeface="Century Gothic"/>
              <a:buChar char="•"/>
            </a:pPr>
            <a:r>
              <a:rPr b="1" lang="en-US"/>
              <a:t>Cypher</a:t>
            </a:r>
            <a:r>
              <a:rPr lang="en-US"/>
              <a:t> - Designed originally for Neo4j</a:t>
            </a:r>
            <a:endParaRPr/>
          </a:p>
          <a:p>
            <a:pPr indent="0" lvl="0" marL="0" rtl="0" algn="l">
              <a:spcBef>
                <a:spcPts val="360"/>
              </a:spcBef>
              <a:spcAft>
                <a:spcPts val="0"/>
              </a:spcAft>
              <a:buNone/>
            </a:pPr>
            <a:r>
              <a:rPr lang="en-US"/>
              <a:t>     </a:t>
            </a:r>
            <a:endParaRPr/>
          </a:p>
        </p:txBody>
      </p:sp>
      <p:sp>
        <p:nvSpPr>
          <p:cNvPr id="186" name="Google Shape;186;p2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 Query Language</a:t>
            </a:r>
            <a:endParaRPr/>
          </a:p>
        </p:txBody>
      </p:sp>
      <p:pic>
        <p:nvPicPr>
          <p:cNvPr id="187" name="Google Shape;187;p29"/>
          <p:cNvPicPr preferRelativeResize="0"/>
          <p:nvPr/>
        </p:nvPicPr>
        <p:blipFill>
          <a:blip r:embed="rId4">
            <a:alphaModFix/>
          </a:blip>
          <a:stretch>
            <a:fillRect/>
          </a:stretch>
        </p:blipFill>
        <p:spPr>
          <a:xfrm>
            <a:off x="5369450" y="2021950"/>
            <a:ext cx="2765175" cy="1058250"/>
          </a:xfrm>
          <a:prstGeom prst="rect">
            <a:avLst/>
          </a:prstGeom>
          <a:noFill/>
          <a:ln>
            <a:noFill/>
          </a:ln>
        </p:spPr>
      </p:pic>
      <p:pic>
        <p:nvPicPr>
          <p:cNvPr id="188" name="Google Shape;188;p29"/>
          <p:cNvPicPr preferRelativeResize="0"/>
          <p:nvPr/>
        </p:nvPicPr>
        <p:blipFill>
          <a:blip r:embed="rId5">
            <a:alphaModFix/>
          </a:blip>
          <a:stretch>
            <a:fillRect/>
          </a:stretch>
        </p:blipFill>
        <p:spPr>
          <a:xfrm>
            <a:off x="5679072" y="3476525"/>
            <a:ext cx="2145950" cy="1117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457200" y="1200150"/>
            <a:ext cx="77913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T</a:t>
            </a:r>
            <a:r>
              <a:rPr lang="en-US">
                <a:solidFill>
                  <a:srgbClr val="595959"/>
                </a:solidFill>
              </a:rPr>
              <a:t>he priority placed on relationships is a defining characteristic of graph databases.</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a:solidFill>
                  <a:srgbClr val="595959"/>
                </a:solidFill>
              </a:rPr>
              <a:t>Relationships are defined as “First Class Citizens” in graph databases, which translates to relationships having the same support of operations as the underlying entity data</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a:solidFill>
                  <a:srgbClr val="595959"/>
                </a:solidFill>
              </a:rPr>
              <a:t>However in a RDBMS relationships are inferred by comparing a foreign key property on records</a:t>
            </a:r>
            <a:endParaRPr>
              <a:solidFill>
                <a:srgbClr val="595959"/>
              </a:solidFill>
            </a:endParaRPr>
          </a:p>
        </p:txBody>
      </p:sp>
      <p:sp>
        <p:nvSpPr>
          <p:cNvPr id="195" name="Google Shape;195;p3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 DB and Traditional RDBMS Comparison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idx="1" type="body"/>
          </p:nvPr>
        </p:nvSpPr>
        <p:spPr>
          <a:xfrm>
            <a:off x="457200" y="1200150"/>
            <a:ext cx="8229600" cy="3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Instructor Name: </a:t>
            </a:r>
            <a:endParaRPr/>
          </a:p>
          <a:p>
            <a:pPr indent="0" lvl="0" marL="0" rtl="0" algn="l">
              <a:spcBef>
                <a:spcPts val="360"/>
              </a:spcBef>
              <a:spcAft>
                <a:spcPts val="0"/>
              </a:spcAft>
              <a:buNone/>
            </a:pPr>
            <a:r>
              <a:rPr lang="en-US"/>
              <a:t>Format: Four hour hands-on course with lecture and labs</a:t>
            </a:r>
            <a:endParaRPr/>
          </a:p>
          <a:p>
            <a:pPr indent="0" lvl="0" marL="0" rtl="0" algn="l">
              <a:spcBef>
                <a:spcPts val="360"/>
              </a:spcBef>
              <a:spcAft>
                <a:spcPts val="0"/>
              </a:spcAft>
              <a:buNone/>
            </a:pPr>
            <a:r>
              <a:t/>
            </a:r>
            <a:endParaRPr/>
          </a:p>
          <a:p>
            <a:pPr indent="0" lvl="0" marL="0" rtl="0" algn="l">
              <a:spcBef>
                <a:spcPts val="360"/>
              </a:spcBef>
              <a:spcAft>
                <a:spcPts val="0"/>
              </a:spcAft>
              <a:buNone/>
            </a:pPr>
            <a:r>
              <a:rPr b="1" lang="en-US"/>
              <a:t>Prerequisites:</a:t>
            </a:r>
            <a:endParaRPr b="1"/>
          </a:p>
          <a:p>
            <a:pPr indent="-342900" lvl="0" marL="457200" rtl="0" algn="l">
              <a:spcBef>
                <a:spcPts val="360"/>
              </a:spcBef>
              <a:spcAft>
                <a:spcPts val="0"/>
              </a:spcAft>
              <a:buSzPts val="1800"/>
              <a:buChar char="●"/>
            </a:pPr>
            <a:r>
              <a:rPr lang="en-US"/>
              <a:t>All users must have passed the "Introduction to Graph Modeling" course on LearnSource or be </a:t>
            </a:r>
            <a:r>
              <a:rPr lang="en-US"/>
              <a:t>familiar</a:t>
            </a:r>
            <a:r>
              <a:rPr lang="en-US"/>
              <a:t> with graph databases</a:t>
            </a:r>
            <a:endParaRPr/>
          </a:p>
          <a:p>
            <a:pPr indent="-342900" lvl="0" marL="457200" rtl="0" algn="l">
              <a:spcBef>
                <a:spcPts val="0"/>
              </a:spcBef>
              <a:spcAft>
                <a:spcPts val="0"/>
              </a:spcAft>
              <a:buSzPts val="1800"/>
              <a:buChar char="●"/>
            </a:pPr>
            <a:r>
              <a:rPr lang="en-US"/>
              <a:t>All users must have access to their own TigerGraph GraphStudio either by using a Docker image or a virtual machine</a:t>
            </a:r>
            <a:endParaRPr/>
          </a:p>
        </p:txBody>
      </p:sp>
      <p:sp>
        <p:nvSpPr>
          <p:cNvPr id="63" name="Google Shape;63;p13"/>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Welcome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457200" y="1200150"/>
            <a:ext cx="41148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This further highlights a difference between graph database and RDBMS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Relationships are defined at a record level for graph databases</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In RDBMS modeling the relationship is defined at a table level</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When there is no relationship present there still must be NULL value, but in a graph database the relationship simply wouldn’t exist.</a:t>
            </a:r>
            <a:endParaRPr sz="1400">
              <a:solidFill>
                <a:srgbClr val="595959"/>
              </a:solidFill>
              <a:latin typeface="Century Gothic"/>
              <a:ea typeface="Century Gothic"/>
              <a:cs typeface="Century Gothic"/>
              <a:sym typeface="Century Gothic"/>
            </a:endParaRPr>
          </a:p>
        </p:txBody>
      </p:sp>
      <p:sp>
        <p:nvSpPr>
          <p:cNvPr id="202" name="Google Shape;202;p3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 DB and RDBMS Relationship Comparison</a:t>
            </a:r>
            <a:endParaRPr/>
          </a:p>
        </p:txBody>
      </p:sp>
      <p:pic>
        <p:nvPicPr>
          <p:cNvPr id="203" name="Google Shape;203;p31"/>
          <p:cNvPicPr preferRelativeResize="0"/>
          <p:nvPr/>
        </p:nvPicPr>
        <p:blipFill>
          <a:blip r:embed="rId3">
            <a:alphaModFix/>
          </a:blip>
          <a:stretch>
            <a:fillRect/>
          </a:stretch>
        </p:blipFill>
        <p:spPr>
          <a:xfrm>
            <a:off x="4745325" y="1400625"/>
            <a:ext cx="4267199" cy="28587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idx="1" type="body"/>
          </p:nvPr>
        </p:nvSpPr>
        <p:spPr>
          <a:xfrm>
            <a:off x="457200" y="1200150"/>
            <a:ext cx="41148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The fundamental interaction with the data is very different</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Graph databases traverse relationships paths to form connections between data</a:t>
            </a:r>
            <a:endParaRPr sz="1400">
              <a:solidFill>
                <a:srgbClr val="595959"/>
              </a:solidFill>
            </a:endParaRPr>
          </a:p>
          <a:p>
            <a:pPr indent="0" lvl="0" marL="0" rtl="0" algn="l">
              <a:spcBef>
                <a:spcPts val="360"/>
              </a:spcBef>
              <a:spcAft>
                <a:spcPts val="0"/>
              </a:spcAft>
              <a:buClr>
                <a:schemeClr val="dk1"/>
              </a:buClr>
              <a:buSzPts val="1100"/>
              <a:buFont typeface="Arial"/>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RDBMS operate on sets of data must form relationships based matching properties between objects in sets</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Recursive relationships in particular tend to be very expensive as successive JOINs must be used. </a:t>
            </a:r>
            <a:endParaRPr sz="1400">
              <a:solidFill>
                <a:srgbClr val="595959"/>
              </a:solidFill>
              <a:latin typeface="Century Gothic"/>
              <a:ea typeface="Century Gothic"/>
              <a:cs typeface="Century Gothic"/>
              <a:sym typeface="Century Gothic"/>
            </a:endParaRPr>
          </a:p>
        </p:txBody>
      </p:sp>
      <p:sp>
        <p:nvSpPr>
          <p:cNvPr id="210" name="Google Shape;210;p3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Traversal of Data Opposed to Sets of Data</a:t>
            </a:r>
            <a:endParaRPr/>
          </a:p>
        </p:txBody>
      </p:sp>
      <p:pic>
        <p:nvPicPr>
          <p:cNvPr id="211" name="Google Shape;211;p32"/>
          <p:cNvPicPr preferRelativeResize="0"/>
          <p:nvPr/>
        </p:nvPicPr>
        <p:blipFill>
          <a:blip r:embed="rId3">
            <a:alphaModFix/>
          </a:blip>
          <a:stretch>
            <a:fillRect/>
          </a:stretch>
        </p:blipFill>
        <p:spPr>
          <a:xfrm>
            <a:off x="4478975" y="3238900"/>
            <a:ext cx="4665026" cy="1589400"/>
          </a:xfrm>
          <a:prstGeom prst="rect">
            <a:avLst/>
          </a:prstGeom>
          <a:noFill/>
          <a:ln>
            <a:noFill/>
          </a:ln>
        </p:spPr>
      </p:pic>
      <p:pic>
        <p:nvPicPr>
          <p:cNvPr id="212" name="Google Shape;212;p32"/>
          <p:cNvPicPr preferRelativeResize="0"/>
          <p:nvPr/>
        </p:nvPicPr>
        <p:blipFill>
          <a:blip r:embed="rId4">
            <a:alphaModFix/>
          </a:blip>
          <a:stretch>
            <a:fillRect/>
          </a:stretch>
        </p:blipFill>
        <p:spPr>
          <a:xfrm>
            <a:off x="5127325" y="1200138"/>
            <a:ext cx="3693273" cy="1806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idx="1" type="body"/>
          </p:nvPr>
        </p:nvSpPr>
        <p:spPr>
          <a:xfrm>
            <a:off x="457200" y="1200150"/>
            <a:ext cx="4434900" cy="36753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Consequently since graphs must be traversed it is important to limit the traversals to smaller defined sets, or subgraphs.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Use property values as well as vertex and edge types to limit the query search range</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When querying or modeling graph data be aware of recursive relationships that allow for infinite scope</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For example if patients are related to other patients by “referrals”</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rPr lang="en-US" sz="1400">
                <a:solidFill>
                  <a:srgbClr val="595959"/>
                </a:solidFill>
              </a:rPr>
              <a:t>Understanding the underlying model and limiting interaction to subgraphs is a key aspect when querying a graph database. </a:t>
            </a:r>
            <a:endParaRPr sz="1400">
              <a:solidFill>
                <a:srgbClr val="595959"/>
              </a:solidFill>
            </a:endParaRPr>
          </a:p>
          <a:p>
            <a:pPr indent="0" lvl="0" marL="0" rtl="0" algn="l">
              <a:spcBef>
                <a:spcPts val="360"/>
              </a:spcBef>
              <a:spcAft>
                <a:spcPts val="0"/>
              </a:spcAft>
              <a:buNone/>
            </a:pPr>
            <a:r>
              <a:t/>
            </a:r>
            <a:endParaRPr sz="1400"/>
          </a:p>
          <a:p>
            <a:pPr indent="0" lvl="0" marL="0" rtl="0" algn="l">
              <a:spcBef>
                <a:spcPts val="360"/>
              </a:spcBef>
              <a:spcAft>
                <a:spcPts val="0"/>
              </a:spcAft>
              <a:buNone/>
            </a:pPr>
            <a:r>
              <a:t/>
            </a:r>
            <a:endParaRPr sz="1400"/>
          </a:p>
        </p:txBody>
      </p:sp>
      <p:sp>
        <p:nvSpPr>
          <p:cNvPr id="219" name="Google Shape;219;p3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Traversals of a Graph Model</a:t>
            </a:r>
            <a:endParaRPr/>
          </a:p>
        </p:txBody>
      </p:sp>
      <p:pic>
        <p:nvPicPr>
          <p:cNvPr id="220" name="Google Shape;220;p33"/>
          <p:cNvPicPr preferRelativeResize="0"/>
          <p:nvPr/>
        </p:nvPicPr>
        <p:blipFill>
          <a:blip r:embed="rId3">
            <a:alphaModFix/>
          </a:blip>
          <a:stretch>
            <a:fillRect/>
          </a:stretch>
        </p:blipFill>
        <p:spPr>
          <a:xfrm>
            <a:off x="5468325" y="955875"/>
            <a:ext cx="3118454" cy="40195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rgbClr val="EF7521"/>
              </a:buClr>
              <a:buSzPts val="1800"/>
              <a:buFont typeface="Century Gothic"/>
              <a:buChar char="•"/>
            </a:pPr>
            <a:r>
              <a:rPr lang="en-US">
                <a:solidFill>
                  <a:srgbClr val="595959"/>
                </a:solidFill>
              </a:rPr>
              <a:t>RDBMS tend to be more useful when</a:t>
            </a:r>
            <a:endParaRPr>
              <a:solidFill>
                <a:srgbClr val="595959"/>
              </a:solidFill>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Data is structured in a Consistent Form</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Aggregation of Data</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Auditing and versioning of Data</a:t>
            </a:r>
            <a:endParaRPr sz="1800">
              <a:solidFill>
                <a:srgbClr val="595959"/>
              </a:solidFill>
              <a:latin typeface="Century Gothic"/>
              <a:ea typeface="Century Gothic"/>
              <a:cs typeface="Century Gothic"/>
              <a:sym typeface="Century Gothic"/>
            </a:endParaRPr>
          </a:p>
          <a:p>
            <a:pPr indent="0" lvl="0" marL="74295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Graph DBs tend to be more useful when</a:t>
            </a:r>
            <a:endParaRPr>
              <a:solidFill>
                <a:srgbClr val="595959"/>
              </a:solidFill>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The priority, context or existence of a relationship between entities is emphasized</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Entities are not as uniform</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Data Analytics</a:t>
            </a:r>
            <a:endParaRPr sz="1800">
              <a:solidFill>
                <a:srgbClr val="595959"/>
              </a:solidFill>
              <a:latin typeface="Century Gothic"/>
              <a:ea typeface="Century Gothic"/>
              <a:cs typeface="Century Gothic"/>
              <a:sym typeface="Century Gothic"/>
            </a:endParaRPr>
          </a:p>
        </p:txBody>
      </p:sp>
      <p:sp>
        <p:nvSpPr>
          <p:cNvPr id="227" name="Google Shape;227;p3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When are Graph DB Solutions Useful?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5"/>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a:solidFill>
                  <a:srgbClr val="595959"/>
                </a:solidFill>
              </a:rPr>
              <a:t>Graph DBs are not always the solution.  There are certain questions to ask, which can help determine if a Graph DB would be beneficial. </a:t>
            </a:r>
            <a:endParaRPr sz="1800">
              <a:solidFill>
                <a:srgbClr val="595959"/>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Char char="•"/>
            </a:pPr>
            <a:r>
              <a:rPr lang="en-US">
                <a:solidFill>
                  <a:srgbClr val="595959"/>
                </a:solidFill>
              </a:rPr>
              <a:t>Is my data extremely interconnected?</a:t>
            </a:r>
            <a:endParaRPr>
              <a:solidFill>
                <a:srgbClr val="595959"/>
              </a:solidFill>
            </a:endParaRPr>
          </a:p>
          <a:p>
            <a:pPr indent="-285750" lvl="0" marL="285750" rtl="0" algn="l">
              <a:spcBef>
                <a:spcPts val="0"/>
              </a:spcBef>
              <a:spcAft>
                <a:spcPts val="0"/>
              </a:spcAft>
              <a:buClr>
                <a:srgbClr val="EF7521"/>
              </a:buClr>
              <a:buSzPts val="1800"/>
              <a:buChar char="•"/>
            </a:pPr>
            <a:r>
              <a:rPr lang="en-US">
                <a:solidFill>
                  <a:srgbClr val="595959"/>
                </a:solidFill>
              </a:rPr>
              <a:t>How important are the relationships in the data model?</a:t>
            </a:r>
            <a:endParaRPr>
              <a:solidFill>
                <a:srgbClr val="595959"/>
              </a:solidFill>
            </a:endParaRPr>
          </a:p>
          <a:p>
            <a:pPr indent="-285750" lvl="0" marL="285750" rtl="0" algn="l">
              <a:spcBef>
                <a:spcPts val="0"/>
              </a:spcBef>
              <a:spcAft>
                <a:spcPts val="0"/>
              </a:spcAft>
              <a:buClr>
                <a:srgbClr val="EF7521"/>
              </a:buClr>
              <a:buSzPts val="1800"/>
              <a:buChar char="•"/>
            </a:pPr>
            <a:r>
              <a:rPr lang="en-US">
                <a:solidFill>
                  <a:srgbClr val="595959"/>
                </a:solidFill>
              </a:rPr>
              <a:t>Is the way the data is connected as important, or possibly even more important than the actual data?</a:t>
            </a:r>
            <a:endParaRPr>
              <a:solidFill>
                <a:srgbClr val="595959"/>
              </a:solidFill>
            </a:endParaRPr>
          </a:p>
          <a:p>
            <a:pPr indent="-285750" lvl="0" marL="285750" rtl="0" algn="l">
              <a:spcBef>
                <a:spcPts val="0"/>
              </a:spcBef>
              <a:spcAft>
                <a:spcPts val="0"/>
              </a:spcAft>
              <a:buClr>
                <a:srgbClr val="EF7521"/>
              </a:buClr>
              <a:buSzPts val="1800"/>
              <a:buChar char="•"/>
            </a:pPr>
            <a:r>
              <a:rPr lang="en-US">
                <a:solidFill>
                  <a:srgbClr val="595959"/>
                </a:solidFill>
              </a:rPr>
              <a:t>Are their graph algorithms that help address or provide answer to queries in the data model?</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US">
                <a:solidFill>
                  <a:srgbClr val="595959"/>
                </a:solidFill>
              </a:rPr>
              <a:t>Depending on the above answers a Graph Database may be the ideal solution.</a:t>
            </a:r>
            <a:endParaRPr>
              <a:solidFill>
                <a:srgbClr val="595959"/>
              </a:solidFill>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Clr>
                <a:srgbClr val="727376"/>
              </a:buClr>
              <a:buSzPts val="1800"/>
              <a:buNone/>
            </a:pPr>
            <a:r>
              <a:t/>
            </a:r>
            <a:endParaRPr/>
          </a:p>
        </p:txBody>
      </p:sp>
      <p:sp>
        <p:nvSpPr>
          <p:cNvPr id="234" name="Google Shape;234;p3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None/>
            </a:pPr>
            <a:r>
              <a:rPr lang="en-US"/>
              <a:t>Do I have a Graph Database Problem?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Char char="•"/>
            </a:pPr>
            <a:r>
              <a:rPr lang="en-US"/>
              <a:t>What are the components of a graph?</a:t>
            </a:r>
            <a:endParaRPr/>
          </a:p>
          <a:p>
            <a:pPr indent="0" lvl="0" marL="742950" rtl="0" algn="l">
              <a:spcBef>
                <a:spcPts val="360"/>
              </a:spcBef>
              <a:spcAft>
                <a:spcPts val="0"/>
              </a:spcAft>
              <a:buNone/>
            </a:pPr>
            <a:r>
              <a:t/>
            </a:r>
            <a:endParaRPr sz="1800">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Char char="•"/>
            </a:pPr>
            <a:r>
              <a:rPr lang="en-US"/>
              <a:t>What are the two types of edges?</a:t>
            </a:r>
            <a:endParaRPr/>
          </a:p>
          <a:p>
            <a:pPr indent="0" lvl="0" marL="742950" rtl="0" algn="l">
              <a:spcBef>
                <a:spcPts val="360"/>
              </a:spcBef>
              <a:spcAft>
                <a:spcPts val="0"/>
              </a:spcAft>
              <a:buNone/>
            </a:pPr>
            <a:r>
              <a:t/>
            </a:r>
            <a:endParaRPr sz="1800">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Char char="•"/>
            </a:pPr>
            <a:r>
              <a:rPr lang="en-US"/>
              <a:t>Why would the degree of individual vertices be important when modeling?</a:t>
            </a:r>
            <a:endParaRPr/>
          </a:p>
          <a:p>
            <a:pPr indent="0" lvl="0" marL="74295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Clr>
                <a:srgbClr val="727376"/>
              </a:buClr>
              <a:buSzPts val="1800"/>
              <a:buNone/>
            </a:pPr>
            <a:r>
              <a:t/>
            </a:r>
            <a:endParaRPr/>
          </a:p>
        </p:txBody>
      </p:sp>
      <p:sp>
        <p:nvSpPr>
          <p:cNvPr id="241" name="Google Shape;241;p3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2 Graph Databases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7"/>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Char char="•"/>
            </a:pPr>
            <a:r>
              <a:rPr lang="en-US"/>
              <a:t>What are the components of a graph?</a:t>
            </a:r>
            <a:endParaRPr/>
          </a:p>
          <a:p>
            <a:pPr indent="-222250" lvl="1" marL="742950" rtl="0" algn="l">
              <a:spcBef>
                <a:spcPts val="360"/>
              </a:spcBef>
              <a:spcAft>
                <a:spcPts val="0"/>
              </a:spcAft>
              <a:buSzPts val="1800"/>
              <a:buFont typeface="Century Gothic"/>
              <a:buChar char="–"/>
            </a:pPr>
            <a:r>
              <a:rPr lang="en-US" sz="1800">
                <a:latin typeface="Century Gothic"/>
                <a:ea typeface="Century Gothic"/>
                <a:cs typeface="Century Gothic"/>
                <a:sym typeface="Century Gothic"/>
              </a:rPr>
              <a:t>Vertices and Edges (Group Question)</a:t>
            </a:r>
            <a:endParaRPr sz="1800">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Char char="•"/>
            </a:pPr>
            <a:r>
              <a:rPr lang="en-US"/>
              <a:t>What are the two types of edges?</a:t>
            </a:r>
            <a:endParaRPr/>
          </a:p>
          <a:p>
            <a:pPr indent="-222250" lvl="1" marL="742950" rtl="0" algn="l">
              <a:spcBef>
                <a:spcPts val="360"/>
              </a:spcBef>
              <a:spcAft>
                <a:spcPts val="0"/>
              </a:spcAft>
              <a:buSzPts val="1800"/>
              <a:buFont typeface="Century Gothic"/>
              <a:buChar char="–"/>
            </a:pPr>
            <a:r>
              <a:rPr lang="en-US" sz="1800">
                <a:latin typeface="Century Gothic"/>
                <a:ea typeface="Century Gothic"/>
                <a:cs typeface="Century Gothic"/>
                <a:sym typeface="Century Gothic"/>
              </a:rPr>
              <a:t>Directed and Undirected (Group Question)</a:t>
            </a:r>
            <a:endParaRPr sz="1800">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Char char="•"/>
            </a:pPr>
            <a:r>
              <a:rPr lang="en-US"/>
              <a:t>Why would the degree of individual vertices be important when modeling?</a:t>
            </a:r>
            <a:endParaRPr/>
          </a:p>
          <a:p>
            <a:pPr indent="-222250" lvl="1" marL="742950" rtl="0" algn="l">
              <a:spcBef>
                <a:spcPts val="360"/>
              </a:spcBef>
              <a:spcAft>
                <a:spcPts val="0"/>
              </a:spcAft>
              <a:buSzPts val="1800"/>
              <a:buFont typeface="Century Gothic"/>
              <a:buChar char="–"/>
            </a:pPr>
            <a:r>
              <a:rPr lang="en-US" sz="1800">
                <a:latin typeface="Century Gothic"/>
                <a:ea typeface="Century Gothic"/>
                <a:cs typeface="Century Gothic"/>
                <a:sym typeface="Century Gothic"/>
              </a:rPr>
              <a:t>Discussion question to help lead into next section instructor should highlight record facing aspect.  Tying into Supernodes would be good as the next section begins with data population</a:t>
            </a:r>
            <a:endParaRPr/>
          </a:p>
          <a:p>
            <a:pPr indent="0" lvl="0" marL="0" rtl="0" algn="l">
              <a:spcBef>
                <a:spcPts val="360"/>
              </a:spcBef>
              <a:spcAft>
                <a:spcPts val="0"/>
              </a:spcAft>
              <a:buNone/>
            </a:pPr>
            <a:r>
              <a:t/>
            </a:r>
            <a:endParaRPr/>
          </a:p>
          <a:p>
            <a:pPr indent="0" lvl="0" marL="0" rtl="0" algn="l">
              <a:spcBef>
                <a:spcPts val="360"/>
              </a:spcBef>
              <a:spcAft>
                <a:spcPts val="0"/>
              </a:spcAft>
              <a:buClr>
                <a:srgbClr val="727376"/>
              </a:buClr>
              <a:buSzPts val="1800"/>
              <a:buNone/>
            </a:pPr>
            <a:r>
              <a:t/>
            </a:r>
            <a:endParaRPr/>
          </a:p>
        </p:txBody>
      </p:sp>
      <p:sp>
        <p:nvSpPr>
          <p:cNvPr id="248" name="Google Shape;248;p3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2 Graph Databases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8"/>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Section 3</a:t>
            </a:r>
            <a:endParaRPr/>
          </a:p>
          <a:p>
            <a:pPr indent="0" lvl="0" marL="0" rtl="0" algn="l">
              <a:spcBef>
                <a:spcPts val="0"/>
              </a:spcBef>
              <a:spcAft>
                <a:spcPts val="0"/>
              </a:spcAft>
              <a:buNone/>
            </a:pPr>
            <a:r>
              <a:rPr lang="en-US"/>
              <a:t>Introduction to TigerGraph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9"/>
          <p:cNvSpPr txBox="1"/>
          <p:nvPr>
            <p:ph idx="1" type="body"/>
          </p:nvPr>
        </p:nvSpPr>
        <p:spPr>
          <a:xfrm>
            <a:off x="457200" y="1200150"/>
            <a:ext cx="41148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The rest of the modeling exercises will be completed using </a:t>
            </a:r>
            <a:r>
              <a:rPr b="1" lang="en-US">
                <a:solidFill>
                  <a:srgbClr val="595959"/>
                </a:solidFill>
              </a:rPr>
              <a:t>TigerGraph</a:t>
            </a:r>
            <a:endParaRPr>
              <a:solidFill>
                <a:srgbClr val="595959"/>
              </a:solidFill>
            </a:endParaRPr>
          </a:p>
          <a:p>
            <a:pPr indent="-285750" lvl="0" marL="285750" rtl="0" algn="l">
              <a:spcBef>
                <a:spcPts val="36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Created 2017 and implemented in C++</a:t>
            </a:r>
            <a:endParaRPr sz="18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A complete, distributed, parallel graph computing platform</a:t>
            </a:r>
            <a:endParaRPr sz="18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Implements own graph storage engine and graph processing engine</a:t>
            </a:r>
            <a:endParaRPr sz="1800">
              <a:solidFill>
                <a:srgbClr val="595959"/>
              </a:solidFill>
              <a:latin typeface="Century Gothic"/>
              <a:ea typeface="Century Gothic"/>
              <a:cs typeface="Century Gothic"/>
              <a:sym typeface="Century Gothic"/>
            </a:endParaRPr>
          </a:p>
        </p:txBody>
      </p:sp>
      <p:sp>
        <p:nvSpPr>
          <p:cNvPr id="261" name="Google Shape;261;p3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TigerGraph</a:t>
            </a:r>
            <a:endParaRPr/>
          </a:p>
        </p:txBody>
      </p:sp>
      <p:pic>
        <p:nvPicPr>
          <p:cNvPr id="262" name="Google Shape;262;p39"/>
          <p:cNvPicPr preferRelativeResize="0"/>
          <p:nvPr/>
        </p:nvPicPr>
        <p:blipFill>
          <a:blip r:embed="rId3">
            <a:alphaModFix/>
          </a:blip>
          <a:stretch>
            <a:fillRect/>
          </a:stretch>
        </p:blipFill>
        <p:spPr>
          <a:xfrm>
            <a:off x="5245997" y="1319325"/>
            <a:ext cx="3113550" cy="3113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0"/>
          <p:cNvSpPr txBox="1"/>
          <p:nvPr>
            <p:ph idx="1" type="body"/>
          </p:nvPr>
        </p:nvSpPr>
        <p:spPr>
          <a:xfrm>
            <a:off x="457200" y="1200150"/>
            <a:ext cx="41148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TigerGraph implements its own query language, GSQL</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Schema-Based and parallelized</a:t>
            </a:r>
            <a:endParaRPr sz="18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“SQL-Like” and supports parameterized queries, which can be used to build more complex queries</a:t>
            </a:r>
            <a:endParaRPr>
              <a:solidFill>
                <a:srgbClr val="595959"/>
              </a:solidFill>
            </a:endParaRPr>
          </a:p>
        </p:txBody>
      </p:sp>
      <p:sp>
        <p:nvSpPr>
          <p:cNvPr id="269" name="Google Shape;269;p4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GSQL</a:t>
            </a:r>
            <a:endParaRPr/>
          </a:p>
        </p:txBody>
      </p:sp>
      <p:pic>
        <p:nvPicPr>
          <p:cNvPr id="270" name="Google Shape;270;p40"/>
          <p:cNvPicPr preferRelativeResize="0"/>
          <p:nvPr/>
        </p:nvPicPr>
        <p:blipFill>
          <a:blip r:embed="rId3">
            <a:alphaModFix/>
          </a:blip>
          <a:stretch>
            <a:fillRect/>
          </a:stretch>
        </p:blipFill>
        <p:spPr>
          <a:xfrm>
            <a:off x="5398397" y="1471725"/>
            <a:ext cx="3113550" cy="3113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idx="1" type="body"/>
          </p:nvPr>
        </p:nvSpPr>
        <p:spPr>
          <a:xfrm>
            <a:off x="457200" y="106090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360"/>
              </a:spcBef>
              <a:spcAft>
                <a:spcPts val="0"/>
              </a:spcAft>
              <a:buNone/>
            </a:pPr>
            <a:r>
              <a:rPr lang="en-US"/>
              <a:t>After this course students will be able to:</a:t>
            </a:r>
            <a:endParaRPr/>
          </a:p>
          <a:p>
            <a:pPr indent="-285750" lvl="0" marL="285750" rtl="0" algn="l">
              <a:spcBef>
                <a:spcPts val="360"/>
              </a:spcBef>
              <a:spcAft>
                <a:spcPts val="0"/>
              </a:spcAft>
              <a:buClr>
                <a:srgbClr val="EF7521"/>
              </a:buClr>
              <a:buSzPts val="1800"/>
              <a:buFont typeface="Century Gothic"/>
              <a:buChar char="•"/>
            </a:pPr>
            <a:r>
              <a:rPr lang="en-US"/>
              <a:t>Understand the components of a Labeled Property Graph (LPG)</a:t>
            </a:r>
            <a:endParaRPr/>
          </a:p>
          <a:p>
            <a:pPr indent="-285750" lvl="0" marL="285750" rtl="0" algn="l">
              <a:spcBef>
                <a:spcPts val="360"/>
              </a:spcBef>
              <a:spcAft>
                <a:spcPts val="0"/>
              </a:spcAft>
              <a:buClr>
                <a:srgbClr val="EF7521"/>
              </a:buClr>
              <a:buSzPts val="1800"/>
              <a:buFont typeface="Century Gothic"/>
              <a:buChar char="•"/>
            </a:pPr>
            <a:r>
              <a:rPr lang="en-US"/>
              <a:t>Understand the tradeoffs of using various LPG components</a:t>
            </a:r>
            <a:endParaRPr/>
          </a:p>
          <a:p>
            <a:pPr indent="-285750" lvl="0" marL="285750" rtl="0" algn="l">
              <a:spcBef>
                <a:spcPts val="360"/>
              </a:spcBef>
              <a:spcAft>
                <a:spcPts val="0"/>
              </a:spcAft>
              <a:buClr>
                <a:srgbClr val="EF7521"/>
              </a:buClr>
              <a:buSzPts val="1800"/>
              <a:buFont typeface="Century Gothic"/>
              <a:buChar char="•"/>
            </a:pPr>
            <a:r>
              <a:rPr lang="en-US"/>
              <a:t>Understand how generalization and specialization can be modeled</a:t>
            </a:r>
            <a:endParaRPr/>
          </a:p>
          <a:p>
            <a:pPr indent="-285750" lvl="0" marL="285750" rtl="0" algn="l">
              <a:spcBef>
                <a:spcPts val="360"/>
              </a:spcBef>
              <a:spcAft>
                <a:spcPts val="0"/>
              </a:spcAft>
              <a:buClr>
                <a:srgbClr val="EF7521"/>
              </a:buClr>
              <a:buSzPts val="1800"/>
              <a:buFont typeface="Century Gothic"/>
              <a:buChar char="•"/>
            </a:pPr>
            <a:r>
              <a:rPr lang="en-US"/>
              <a:t>See how geospatial data can modeled in a graph</a:t>
            </a:r>
            <a:endParaRPr/>
          </a:p>
          <a:p>
            <a:pPr indent="-285750" lvl="0" marL="285750" rtl="0" algn="l">
              <a:spcBef>
                <a:spcPts val="360"/>
              </a:spcBef>
              <a:spcAft>
                <a:spcPts val="0"/>
              </a:spcAft>
              <a:buClr>
                <a:srgbClr val="EF7521"/>
              </a:buClr>
              <a:buSzPts val="1800"/>
              <a:buFont typeface="Century Gothic"/>
              <a:buChar char="•"/>
            </a:pPr>
            <a:r>
              <a:rPr lang="en-US"/>
              <a:t>Understand how temporal modeling can be done in a graph</a:t>
            </a:r>
            <a:endParaRPr/>
          </a:p>
          <a:p>
            <a:pPr indent="0" lvl="0" marL="0" rtl="0" algn="l">
              <a:spcBef>
                <a:spcPts val="360"/>
              </a:spcBef>
              <a:spcAft>
                <a:spcPts val="0"/>
              </a:spcAft>
              <a:buNone/>
            </a:pPr>
            <a:r>
              <a:t/>
            </a:r>
            <a:endParaRPr/>
          </a:p>
          <a:p>
            <a:pPr indent="0" lvl="0" marL="0" rtl="0" algn="l">
              <a:spcBef>
                <a:spcPts val="360"/>
              </a:spcBef>
              <a:spcAft>
                <a:spcPts val="0"/>
              </a:spcAft>
              <a:buClr>
                <a:srgbClr val="727376"/>
              </a:buClr>
              <a:buSzPts val="1800"/>
              <a:buNone/>
            </a:pPr>
            <a:r>
              <a:t/>
            </a:r>
            <a:endParaRPr/>
          </a:p>
        </p:txBody>
      </p:sp>
      <p:sp>
        <p:nvSpPr>
          <p:cNvPr id="70" name="Google Shape;70;p14"/>
          <p:cNvSpPr txBox="1"/>
          <p:nvPr>
            <p:ph idx="2" type="body"/>
          </p:nvPr>
        </p:nvSpPr>
        <p:spPr>
          <a:xfrm>
            <a:off x="11113" y="41275"/>
            <a:ext cx="7380287" cy="77787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Learning 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idx="1" type="body"/>
          </p:nvPr>
        </p:nvSpPr>
        <p:spPr>
          <a:xfrm>
            <a:off x="457200" y="1200150"/>
            <a:ext cx="4114800" cy="3394200"/>
          </a:xfrm>
          <a:prstGeom prst="rect">
            <a:avLst/>
          </a:prstGeom>
          <a:noFill/>
          <a:ln>
            <a:noFill/>
          </a:ln>
        </p:spPr>
        <p:txBody>
          <a:bodyPr anchorCtr="0" anchor="t" bIns="45700" lIns="91425" spcFirstLastPara="1" rIns="91425" wrap="square" tIns="45700">
            <a:noAutofit/>
          </a:bodyPr>
          <a:lstStyle/>
          <a:p>
            <a:pPr indent="-279400" lvl="0" marL="285750" rtl="0" algn="l">
              <a:spcBef>
                <a:spcPts val="360"/>
              </a:spcBef>
              <a:spcAft>
                <a:spcPts val="0"/>
              </a:spcAft>
              <a:buClr>
                <a:srgbClr val="EF7521"/>
              </a:buClr>
              <a:buSzPts val="1700"/>
              <a:buFont typeface="Century Gothic"/>
              <a:buChar char="•"/>
            </a:pPr>
            <a:r>
              <a:rPr lang="en-US" sz="1700">
                <a:solidFill>
                  <a:srgbClr val="595959"/>
                </a:solidFill>
              </a:rPr>
              <a:t>Schema Enforced</a:t>
            </a:r>
            <a:endParaRPr sz="1700">
              <a:solidFill>
                <a:srgbClr val="595959"/>
              </a:solidFill>
            </a:endParaRPr>
          </a:p>
          <a:p>
            <a:pPr indent="-215900" lvl="1" marL="742950" rtl="0" algn="l">
              <a:spcBef>
                <a:spcPts val="5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Not all Graph DBs require a schema. For example in Neo4J schemas optional and non-existent in Tinkerpop</a:t>
            </a:r>
            <a:endParaRPr sz="17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700">
              <a:solidFill>
                <a:srgbClr val="595959"/>
              </a:solidFill>
              <a:latin typeface="Century Gothic"/>
              <a:ea typeface="Century Gothic"/>
              <a:cs typeface="Century Gothic"/>
              <a:sym typeface="Century Gothic"/>
            </a:endParaRPr>
          </a:p>
          <a:p>
            <a:pPr indent="-279400" lvl="0" marL="285750" rtl="0" algn="l">
              <a:spcBef>
                <a:spcPts val="360"/>
              </a:spcBef>
              <a:spcAft>
                <a:spcPts val="0"/>
              </a:spcAft>
              <a:buClr>
                <a:srgbClr val="EF7521"/>
              </a:buClr>
              <a:buSzPts val="1700"/>
              <a:buFont typeface="Century Gothic"/>
              <a:buChar char="•"/>
            </a:pPr>
            <a:r>
              <a:rPr lang="en-US" sz="1700">
                <a:solidFill>
                  <a:srgbClr val="595959"/>
                </a:solidFill>
              </a:rPr>
              <a:t>No Indexes</a:t>
            </a:r>
            <a:endParaRPr sz="1700">
              <a:solidFill>
                <a:srgbClr val="595959"/>
              </a:solidFill>
            </a:endParaRPr>
          </a:p>
          <a:p>
            <a:pPr indent="-215900" lvl="1" marL="742950" rtl="0" algn="l">
              <a:spcBef>
                <a:spcPts val="3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There is no explicit indexing for TigerGraph unlike Neo4J for example, which supports single-property indexes and composite indexes</a:t>
            </a:r>
            <a:endParaRPr sz="1700">
              <a:solidFill>
                <a:srgbClr val="595959"/>
              </a:solidFill>
              <a:latin typeface="Century Gothic"/>
              <a:ea typeface="Century Gothic"/>
              <a:cs typeface="Century Gothic"/>
              <a:sym typeface="Century Gothic"/>
            </a:endParaRPr>
          </a:p>
        </p:txBody>
      </p:sp>
      <p:sp>
        <p:nvSpPr>
          <p:cNvPr id="277" name="Google Shape;277;p4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TigerGraph Features and Uniqueness</a:t>
            </a:r>
            <a:endParaRPr/>
          </a:p>
        </p:txBody>
      </p:sp>
      <p:pic>
        <p:nvPicPr>
          <p:cNvPr id="278" name="Google Shape;278;p41"/>
          <p:cNvPicPr preferRelativeResize="0"/>
          <p:nvPr/>
        </p:nvPicPr>
        <p:blipFill>
          <a:blip r:embed="rId4">
            <a:alphaModFix/>
          </a:blip>
          <a:stretch>
            <a:fillRect/>
          </a:stretch>
        </p:blipFill>
        <p:spPr>
          <a:xfrm>
            <a:off x="5398397" y="1471725"/>
            <a:ext cx="3113550" cy="3113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2"/>
          <p:cNvSpPr txBox="1"/>
          <p:nvPr>
            <p:ph idx="1" type="body"/>
          </p:nvPr>
        </p:nvSpPr>
        <p:spPr>
          <a:xfrm>
            <a:off x="457200" y="1200150"/>
            <a:ext cx="72858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Materials for this course have been collected in the following zip</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Download Link to Zip</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Once the zip has been downloaded then run the following command</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a:t>
            </a:r>
            <a:r>
              <a:rPr b="1" lang="en-US" sz="1400">
                <a:solidFill>
                  <a:srgbClr val="0000FF"/>
                </a:solidFill>
                <a:latin typeface="Century Gothic"/>
                <a:ea typeface="Century Gothic"/>
                <a:cs typeface="Century Gothic"/>
                <a:sym typeface="Century Gothic"/>
              </a:rPr>
              <a:t>docker load -i TigerGraphOptum.tar</a:t>
            </a:r>
            <a:r>
              <a:rPr lang="en-US" sz="1400">
                <a:solidFill>
                  <a:srgbClr val="595959"/>
                </a:solidFill>
                <a:latin typeface="Century Gothic"/>
                <a:ea typeface="Century Gothic"/>
                <a:cs typeface="Century Gothic"/>
                <a:sym typeface="Century Gothic"/>
              </a:rPr>
              <a:t>”</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Once the images have been loaded run the following</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a:t>
            </a:r>
            <a:r>
              <a:rPr b="1" lang="en-US" sz="1400">
                <a:solidFill>
                  <a:srgbClr val="0000FF"/>
                </a:solidFill>
                <a:latin typeface="Century Gothic"/>
                <a:ea typeface="Century Gothic"/>
                <a:cs typeface="Century Gothic"/>
                <a:sym typeface="Century Gothic"/>
              </a:rPr>
              <a:t>docker-compose run tigergraph_client</a:t>
            </a:r>
            <a:r>
              <a:rPr lang="en-US" sz="1400">
                <a:solidFill>
                  <a:srgbClr val="595959"/>
                </a:solidFill>
                <a:latin typeface="Century Gothic"/>
                <a:ea typeface="Century Gothic"/>
                <a:cs typeface="Century Gothic"/>
                <a:sym typeface="Century Gothic"/>
              </a:rPr>
              <a:t>”</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There should now be an interactive instance of the TigerGraph client running as well as an instance of the TigerGraph server.</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Once the TigerGraph Server has been initialized, please open a browser and proceed to “</a:t>
            </a:r>
            <a:r>
              <a:rPr b="1" lang="en-US" sz="1400">
                <a:solidFill>
                  <a:srgbClr val="0000FF"/>
                </a:solidFill>
                <a:latin typeface="Century Gothic"/>
                <a:ea typeface="Century Gothic"/>
                <a:cs typeface="Century Gothic"/>
                <a:sym typeface="Century Gothic"/>
              </a:rPr>
              <a:t>localhost:4142</a:t>
            </a:r>
            <a:r>
              <a:rPr lang="en-US" sz="1400">
                <a:solidFill>
                  <a:srgbClr val="595959"/>
                </a:solidFill>
                <a:latin typeface="Century Gothic"/>
                <a:ea typeface="Century Gothic"/>
                <a:cs typeface="Century Gothic"/>
                <a:sym typeface="Century Gothic"/>
              </a:rPr>
              <a:t>” to start using TigerGraph Studio</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endParaRPr>
          </a:p>
        </p:txBody>
      </p:sp>
      <p:sp>
        <p:nvSpPr>
          <p:cNvPr id="285" name="Google Shape;285;p4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Getting Started with TigerGraph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Once an instance has been initiated the Tigergraph Studio will be used for this </a:t>
            </a:r>
            <a:r>
              <a:rPr lang="en-US">
                <a:solidFill>
                  <a:srgbClr val="595959"/>
                </a:solidFill>
              </a:rPr>
              <a:t>section</a:t>
            </a:r>
            <a:r>
              <a:rPr lang="en-US">
                <a:solidFill>
                  <a:srgbClr val="595959"/>
                </a:solidFill>
              </a:rPr>
              <a:t> to create vertices and edges through the UI</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The first action is to start designing a schema</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292" name="Google Shape;292;p4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Design Schema </a:t>
            </a:r>
            <a:r>
              <a:rPr lang="en-US"/>
              <a:t>TigerGraph Studio</a:t>
            </a:r>
            <a:endParaRPr/>
          </a:p>
        </p:txBody>
      </p:sp>
      <p:pic>
        <p:nvPicPr>
          <p:cNvPr id="293" name="Google Shape;293;p43"/>
          <p:cNvPicPr preferRelativeResize="0"/>
          <p:nvPr/>
        </p:nvPicPr>
        <p:blipFill>
          <a:blip r:embed="rId3">
            <a:alphaModFix/>
          </a:blip>
          <a:stretch>
            <a:fillRect/>
          </a:stretch>
        </p:blipFill>
        <p:spPr>
          <a:xfrm>
            <a:off x="4092300" y="1787900"/>
            <a:ext cx="4746899" cy="221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4"/>
          <p:cNvSpPr txBox="1"/>
          <p:nvPr>
            <p:ph idx="1" type="body"/>
          </p:nvPr>
        </p:nvSpPr>
        <p:spPr>
          <a:xfrm>
            <a:off x="476000" y="1118100"/>
            <a:ext cx="2529600" cy="3394200"/>
          </a:xfrm>
          <a:prstGeom prst="rect">
            <a:avLst/>
          </a:prstGeom>
          <a:noFill/>
          <a:ln>
            <a:noFill/>
          </a:ln>
        </p:spPr>
        <p:txBody>
          <a:bodyPr anchorCtr="0" anchor="t" bIns="45700" lIns="91425" spcFirstLastPara="1" rIns="91425" wrap="square" tIns="45700">
            <a:noAutofit/>
          </a:bodyPr>
          <a:lstStyle/>
          <a:p>
            <a:pPr indent="-279400" lvl="0" marL="285750" rtl="0" algn="l">
              <a:spcBef>
                <a:spcPts val="360"/>
              </a:spcBef>
              <a:spcAft>
                <a:spcPts val="0"/>
              </a:spcAft>
              <a:buClr>
                <a:srgbClr val="EF7521"/>
              </a:buClr>
              <a:buSzPts val="1700"/>
              <a:buFont typeface="Century Gothic"/>
              <a:buChar char="•"/>
            </a:pPr>
            <a:r>
              <a:rPr lang="en-US" sz="1700">
                <a:solidFill>
                  <a:srgbClr val="595959"/>
                </a:solidFill>
              </a:rPr>
              <a:t>Creating a Vertex Type</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279400" lvl="0" marL="285750" rtl="0" algn="l">
              <a:spcBef>
                <a:spcPts val="360"/>
              </a:spcBef>
              <a:spcAft>
                <a:spcPts val="0"/>
              </a:spcAft>
              <a:buClr>
                <a:srgbClr val="EF7521"/>
              </a:buClr>
              <a:buSzPts val="1700"/>
              <a:buFont typeface="Century Gothic"/>
              <a:buChar char="•"/>
            </a:pPr>
            <a:r>
              <a:rPr lang="en-US" sz="1700">
                <a:solidFill>
                  <a:srgbClr val="595959"/>
                </a:solidFill>
              </a:rPr>
              <a:t>Click on add vertex</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279400" lvl="0" marL="285750" rtl="0" algn="l">
              <a:spcBef>
                <a:spcPts val="360"/>
              </a:spcBef>
              <a:spcAft>
                <a:spcPts val="0"/>
              </a:spcAft>
              <a:buClr>
                <a:srgbClr val="EF7521"/>
              </a:buClr>
              <a:buSzPts val="1700"/>
              <a:buFont typeface="Century Gothic"/>
              <a:buChar char="•"/>
            </a:pPr>
            <a:r>
              <a:rPr lang="en-US" sz="1700">
                <a:solidFill>
                  <a:srgbClr val="595959"/>
                </a:solidFill>
              </a:rPr>
              <a:t>Fill out properties for the vertex type</a:t>
            </a:r>
            <a:endParaRPr sz="1700">
              <a:solidFill>
                <a:srgbClr val="595959"/>
              </a:solidFill>
            </a:endParaRPr>
          </a:p>
        </p:txBody>
      </p:sp>
      <p:sp>
        <p:nvSpPr>
          <p:cNvPr id="300" name="Google Shape;300;p4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sz="2300"/>
              <a:t>Creating Nodes, Edges and Graphs in TigerGraph</a:t>
            </a:r>
            <a:endParaRPr sz="2300"/>
          </a:p>
        </p:txBody>
      </p:sp>
      <p:sp>
        <p:nvSpPr>
          <p:cNvPr id="301" name="Google Shape;301;p44"/>
          <p:cNvSpPr txBox="1"/>
          <p:nvPr/>
        </p:nvSpPr>
        <p:spPr>
          <a:xfrm>
            <a:off x="3128850" y="1118100"/>
            <a:ext cx="2662200" cy="3781200"/>
          </a:xfrm>
          <a:prstGeom prst="rect">
            <a:avLst/>
          </a:prstGeom>
          <a:noFill/>
          <a:ln>
            <a:noFill/>
          </a:ln>
        </p:spPr>
        <p:txBody>
          <a:bodyPr anchorCtr="0" anchor="t" bIns="91425" lIns="91425" spcFirstLastPara="1" rIns="91425" wrap="square" tIns="91425">
            <a:noAutofit/>
          </a:bodyPr>
          <a:lstStyle/>
          <a:p>
            <a:pPr indent="-279400" lvl="0" marL="285750" rtl="0" algn="l">
              <a:spcBef>
                <a:spcPts val="3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To create an edge c</a:t>
            </a:r>
            <a:r>
              <a:rPr lang="en-US" sz="1700">
                <a:solidFill>
                  <a:srgbClr val="595959"/>
                </a:solidFill>
                <a:latin typeface="Century Gothic"/>
                <a:ea typeface="Century Gothic"/>
                <a:cs typeface="Century Gothic"/>
                <a:sym typeface="Century Gothic"/>
              </a:rPr>
              <a:t>lick on a vertex and click on add edge</a:t>
            </a:r>
            <a:endParaRPr sz="17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7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700">
              <a:solidFill>
                <a:srgbClr val="595959"/>
              </a:solidFill>
              <a:latin typeface="Century Gothic"/>
              <a:ea typeface="Century Gothic"/>
              <a:cs typeface="Century Gothic"/>
              <a:sym typeface="Century Gothic"/>
            </a:endParaRPr>
          </a:p>
          <a:p>
            <a:pPr indent="-279400" lvl="0" marL="285750" rtl="0" algn="l">
              <a:spcBef>
                <a:spcPts val="3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Fill out properties for the edge type</a:t>
            </a:r>
            <a:endParaRPr sz="1700">
              <a:solidFill>
                <a:srgbClr val="595959"/>
              </a:solidFill>
              <a:latin typeface="Century Gothic"/>
              <a:ea typeface="Century Gothic"/>
              <a:cs typeface="Century Gothic"/>
              <a:sym typeface="Century Gothic"/>
            </a:endParaRPr>
          </a:p>
        </p:txBody>
      </p:sp>
      <p:sp>
        <p:nvSpPr>
          <p:cNvPr id="302" name="Google Shape;302;p44"/>
          <p:cNvSpPr txBox="1"/>
          <p:nvPr/>
        </p:nvSpPr>
        <p:spPr>
          <a:xfrm>
            <a:off x="5762975" y="1118100"/>
            <a:ext cx="3172500" cy="3720300"/>
          </a:xfrm>
          <a:prstGeom prst="rect">
            <a:avLst/>
          </a:prstGeom>
          <a:noFill/>
          <a:ln>
            <a:noFill/>
          </a:ln>
        </p:spPr>
        <p:txBody>
          <a:bodyPr anchorCtr="0" anchor="t" bIns="91425" lIns="91425" spcFirstLastPara="1" rIns="91425" wrap="square" tIns="91425">
            <a:noAutofit/>
          </a:bodyPr>
          <a:lstStyle/>
          <a:p>
            <a:pPr indent="-279400" lvl="0" marL="285750" rtl="0" algn="l">
              <a:spcBef>
                <a:spcPts val="3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After vertices and edges have been added click to create graph or publish the schema</a:t>
            </a:r>
            <a:endParaRPr sz="17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7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700">
              <a:solidFill>
                <a:srgbClr val="595959"/>
              </a:solidFill>
              <a:latin typeface="Century Gothic"/>
              <a:ea typeface="Century Gothic"/>
              <a:cs typeface="Century Gothic"/>
              <a:sym typeface="Century Gothic"/>
            </a:endParaRPr>
          </a:p>
          <a:p>
            <a:pPr indent="-279400" lvl="0" marL="285750" rtl="0" algn="l">
              <a:spcBef>
                <a:spcPts val="360"/>
              </a:spcBef>
              <a:spcAft>
                <a:spcPts val="0"/>
              </a:spcAft>
              <a:buClr>
                <a:srgbClr val="EF7521"/>
              </a:buClr>
              <a:buSzPts val="1700"/>
              <a:buFont typeface="Century Gothic"/>
              <a:buChar char="•"/>
            </a:pPr>
            <a:r>
              <a:rPr lang="en-US" sz="1700">
                <a:solidFill>
                  <a:srgbClr val="595959"/>
                </a:solidFill>
                <a:latin typeface="Century Gothic"/>
                <a:ea typeface="Century Gothic"/>
                <a:cs typeface="Century Gothic"/>
                <a:sym typeface="Century Gothic"/>
              </a:rPr>
              <a:t>For the course everyone has their own TigerGraph instance, but when working in a shared environment publishing would impact everyone using the shared instance</a:t>
            </a:r>
            <a:endParaRPr sz="1700">
              <a:solidFill>
                <a:srgbClr val="595959"/>
              </a:solidFill>
              <a:latin typeface="Century Gothic"/>
              <a:ea typeface="Century Gothic"/>
              <a:cs typeface="Century Gothic"/>
              <a:sym typeface="Century Gothic"/>
            </a:endParaRPr>
          </a:p>
        </p:txBody>
      </p:sp>
      <p:pic>
        <p:nvPicPr>
          <p:cNvPr id="303" name="Google Shape;303;p44"/>
          <p:cNvPicPr preferRelativeResize="0"/>
          <p:nvPr/>
        </p:nvPicPr>
        <p:blipFill>
          <a:blip r:embed="rId3">
            <a:alphaModFix/>
          </a:blip>
          <a:stretch>
            <a:fillRect/>
          </a:stretch>
        </p:blipFill>
        <p:spPr>
          <a:xfrm>
            <a:off x="530350" y="2415000"/>
            <a:ext cx="2032025" cy="313500"/>
          </a:xfrm>
          <a:prstGeom prst="rect">
            <a:avLst/>
          </a:prstGeom>
          <a:noFill/>
          <a:ln>
            <a:noFill/>
          </a:ln>
        </p:spPr>
      </p:pic>
      <p:pic>
        <p:nvPicPr>
          <p:cNvPr id="304" name="Google Shape;304;p44"/>
          <p:cNvPicPr preferRelativeResize="0"/>
          <p:nvPr/>
        </p:nvPicPr>
        <p:blipFill>
          <a:blip r:embed="rId4">
            <a:alphaModFix/>
          </a:blip>
          <a:stretch>
            <a:fillRect/>
          </a:stretch>
        </p:blipFill>
        <p:spPr>
          <a:xfrm>
            <a:off x="530350" y="3635625"/>
            <a:ext cx="2032025" cy="1263825"/>
          </a:xfrm>
          <a:prstGeom prst="rect">
            <a:avLst/>
          </a:prstGeom>
          <a:noFill/>
          <a:ln>
            <a:noFill/>
          </a:ln>
        </p:spPr>
      </p:pic>
      <p:pic>
        <p:nvPicPr>
          <p:cNvPr id="305" name="Google Shape;305;p44"/>
          <p:cNvPicPr preferRelativeResize="0"/>
          <p:nvPr/>
        </p:nvPicPr>
        <p:blipFill>
          <a:blip r:embed="rId5">
            <a:alphaModFix/>
          </a:blip>
          <a:stretch>
            <a:fillRect/>
          </a:stretch>
        </p:blipFill>
        <p:spPr>
          <a:xfrm>
            <a:off x="3221600" y="2415000"/>
            <a:ext cx="2420916" cy="313500"/>
          </a:xfrm>
          <a:prstGeom prst="rect">
            <a:avLst/>
          </a:prstGeom>
          <a:noFill/>
          <a:ln>
            <a:noFill/>
          </a:ln>
        </p:spPr>
      </p:pic>
      <p:pic>
        <p:nvPicPr>
          <p:cNvPr id="306" name="Google Shape;306;p44"/>
          <p:cNvPicPr preferRelativeResize="0"/>
          <p:nvPr/>
        </p:nvPicPr>
        <p:blipFill>
          <a:blip r:embed="rId6">
            <a:alphaModFix/>
          </a:blip>
          <a:stretch>
            <a:fillRect/>
          </a:stretch>
        </p:blipFill>
        <p:spPr>
          <a:xfrm>
            <a:off x="3221600" y="3635638"/>
            <a:ext cx="2032025" cy="1263800"/>
          </a:xfrm>
          <a:prstGeom prst="rect">
            <a:avLst/>
          </a:prstGeom>
          <a:noFill/>
          <a:ln>
            <a:noFill/>
          </a:ln>
        </p:spPr>
      </p:pic>
      <p:pic>
        <p:nvPicPr>
          <p:cNvPr id="307" name="Google Shape;307;p44"/>
          <p:cNvPicPr preferRelativeResize="0"/>
          <p:nvPr/>
        </p:nvPicPr>
        <p:blipFill>
          <a:blip r:embed="rId7">
            <a:alphaModFix/>
          </a:blip>
          <a:stretch>
            <a:fillRect/>
          </a:stretch>
        </p:blipFill>
        <p:spPr>
          <a:xfrm>
            <a:off x="6025250" y="2400300"/>
            <a:ext cx="2647950" cy="342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5"/>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Start with the simple case of patients and a providers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How are these two concepts typically related?</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	</a:t>
            </a:r>
            <a:endParaRPr>
              <a:solidFill>
                <a:srgbClr val="595959"/>
              </a:solidFill>
            </a:endParaRPr>
          </a:p>
        </p:txBody>
      </p:sp>
      <p:sp>
        <p:nvSpPr>
          <p:cNvPr id="314" name="Google Shape;314;p4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sz="2300"/>
              <a:t>Designing a Simple Schema in TigerGraph</a:t>
            </a:r>
            <a:endParaRPr sz="2300"/>
          </a:p>
        </p:txBody>
      </p:sp>
      <p:pic>
        <p:nvPicPr>
          <p:cNvPr id="315" name="Google Shape;315;p45"/>
          <p:cNvPicPr preferRelativeResize="0"/>
          <p:nvPr/>
        </p:nvPicPr>
        <p:blipFill>
          <a:blip r:embed="rId3">
            <a:alphaModFix/>
          </a:blip>
          <a:stretch>
            <a:fillRect/>
          </a:stretch>
        </p:blipFill>
        <p:spPr>
          <a:xfrm>
            <a:off x="4092300" y="1699000"/>
            <a:ext cx="4706900" cy="220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Now that the basis for a schema exists it is time to start populating the schema with data</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Start by selecting “Map Data To Graph”</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322" name="Google Shape;322;p4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Mapping Data </a:t>
            </a:r>
            <a:r>
              <a:rPr lang="en-US"/>
              <a:t>TigerGraph Studio</a:t>
            </a:r>
            <a:endParaRPr/>
          </a:p>
        </p:txBody>
      </p:sp>
      <p:pic>
        <p:nvPicPr>
          <p:cNvPr id="323" name="Google Shape;323;p46"/>
          <p:cNvPicPr preferRelativeResize="0"/>
          <p:nvPr/>
        </p:nvPicPr>
        <p:blipFill>
          <a:blip r:embed="rId3">
            <a:alphaModFix/>
          </a:blip>
          <a:stretch>
            <a:fillRect/>
          </a:stretch>
        </p:blipFill>
        <p:spPr>
          <a:xfrm>
            <a:off x="4247175" y="2022800"/>
            <a:ext cx="4746899" cy="2218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279400" lvl="0" marL="285750" rtl="0" algn="l">
              <a:spcBef>
                <a:spcPts val="360"/>
              </a:spcBef>
              <a:spcAft>
                <a:spcPts val="0"/>
              </a:spcAft>
              <a:buClr>
                <a:srgbClr val="EF7521"/>
              </a:buClr>
              <a:buSzPts val="1700"/>
              <a:buFont typeface="Century Gothic"/>
              <a:buChar char="•"/>
            </a:pPr>
            <a:r>
              <a:rPr lang="en-US">
                <a:solidFill>
                  <a:srgbClr val="595959"/>
                </a:solidFill>
              </a:rPr>
              <a:t>TigerGraph Studio allows populating schema objects by adding data sources</a:t>
            </a:r>
            <a:endParaRPr>
              <a:solidFill>
                <a:srgbClr val="595959"/>
              </a:solidFill>
            </a:endParaRPr>
          </a:p>
          <a:p>
            <a:pPr indent="0" lvl="0" marL="0" rtl="0" algn="l">
              <a:spcBef>
                <a:spcPts val="360"/>
              </a:spcBef>
              <a:spcAft>
                <a:spcPts val="0"/>
              </a:spcAft>
              <a:buNone/>
            </a:pPr>
            <a:r>
              <a:t/>
            </a:r>
            <a:endParaRPr>
              <a:solidFill>
                <a:srgbClr val="595959"/>
              </a:solidFill>
            </a:endParaRPr>
          </a:p>
          <a:p>
            <a:pPr indent="-279400" lvl="0" marL="285750" rtl="0" algn="l">
              <a:spcBef>
                <a:spcPts val="360"/>
              </a:spcBef>
              <a:spcAft>
                <a:spcPts val="0"/>
              </a:spcAft>
              <a:buClr>
                <a:srgbClr val="EF7521"/>
              </a:buClr>
              <a:buSzPts val="1700"/>
              <a:buFont typeface="Century Gothic"/>
              <a:buChar char="•"/>
            </a:pPr>
            <a:r>
              <a:rPr lang="en-US">
                <a:solidFill>
                  <a:srgbClr val="595959"/>
                </a:solidFill>
              </a:rPr>
              <a:t>After a data source has been added the contents can be mapped to objects</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79400" lvl="0" marL="285750" rtl="0" algn="l">
              <a:spcBef>
                <a:spcPts val="360"/>
              </a:spcBef>
              <a:spcAft>
                <a:spcPts val="0"/>
              </a:spcAft>
              <a:buClr>
                <a:srgbClr val="EF7521"/>
              </a:buClr>
              <a:buSzPts val="1700"/>
              <a:buFont typeface="Century Gothic"/>
              <a:buChar char="•"/>
            </a:pPr>
            <a:r>
              <a:rPr lang="en-US">
                <a:solidFill>
                  <a:srgbClr val="595959"/>
                </a:solidFill>
              </a:rPr>
              <a:t>Finally the contents of the data source can be mapped to the schema object as shown</a:t>
            </a:r>
            <a:endParaRPr>
              <a:solidFill>
                <a:srgbClr val="595959"/>
              </a:solidFill>
            </a:endParaRPr>
          </a:p>
        </p:txBody>
      </p:sp>
      <p:sp>
        <p:nvSpPr>
          <p:cNvPr id="330" name="Google Shape;330;p4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Mapping</a:t>
            </a:r>
            <a:r>
              <a:rPr lang="en-US"/>
              <a:t> Data Sources in TigerGraph</a:t>
            </a:r>
            <a:endParaRPr/>
          </a:p>
        </p:txBody>
      </p:sp>
      <p:pic>
        <p:nvPicPr>
          <p:cNvPr id="331" name="Google Shape;331;p47"/>
          <p:cNvPicPr preferRelativeResize="0"/>
          <p:nvPr/>
        </p:nvPicPr>
        <p:blipFill>
          <a:blip r:embed="rId3">
            <a:alphaModFix/>
          </a:blip>
          <a:stretch>
            <a:fillRect/>
          </a:stretch>
        </p:blipFill>
        <p:spPr>
          <a:xfrm>
            <a:off x="457200" y="2168275"/>
            <a:ext cx="3574075" cy="276225"/>
          </a:xfrm>
          <a:prstGeom prst="rect">
            <a:avLst/>
          </a:prstGeom>
          <a:noFill/>
          <a:ln>
            <a:noFill/>
          </a:ln>
        </p:spPr>
      </p:pic>
      <p:pic>
        <p:nvPicPr>
          <p:cNvPr id="332" name="Google Shape;332;p47"/>
          <p:cNvPicPr preferRelativeResize="0"/>
          <p:nvPr/>
        </p:nvPicPr>
        <p:blipFill>
          <a:blip r:embed="rId4">
            <a:alphaModFix/>
          </a:blip>
          <a:stretch>
            <a:fillRect/>
          </a:stretch>
        </p:blipFill>
        <p:spPr>
          <a:xfrm>
            <a:off x="457200" y="3421325"/>
            <a:ext cx="3574075" cy="276225"/>
          </a:xfrm>
          <a:prstGeom prst="rect">
            <a:avLst/>
          </a:prstGeom>
          <a:noFill/>
          <a:ln>
            <a:noFill/>
          </a:ln>
        </p:spPr>
      </p:pic>
      <p:pic>
        <p:nvPicPr>
          <p:cNvPr id="333" name="Google Shape;333;p47"/>
          <p:cNvPicPr preferRelativeResize="0"/>
          <p:nvPr/>
        </p:nvPicPr>
        <p:blipFill>
          <a:blip r:embed="rId5">
            <a:alphaModFix/>
          </a:blip>
          <a:stretch>
            <a:fillRect/>
          </a:stretch>
        </p:blipFill>
        <p:spPr>
          <a:xfrm>
            <a:off x="4216550" y="1399225"/>
            <a:ext cx="4746900" cy="29960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8"/>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Once there is a schema, a data source and a mapping then data can be </a:t>
            </a:r>
            <a:r>
              <a:rPr lang="en-US">
                <a:solidFill>
                  <a:srgbClr val="595959"/>
                </a:solidFill>
              </a:rPr>
              <a:t>propagated in the graph</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Select “Load Data” to proceed</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340" name="Google Shape;340;p4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Mapping Data TigerGraph Studio</a:t>
            </a:r>
            <a:endParaRPr/>
          </a:p>
        </p:txBody>
      </p:sp>
      <p:pic>
        <p:nvPicPr>
          <p:cNvPr id="341" name="Google Shape;341;p48"/>
          <p:cNvPicPr preferRelativeResize="0"/>
          <p:nvPr/>
        </p:nvPicPr>
        <p:blipFill>
          <a:blip r:embed="rId3">
            <a:alphaModFix/>
          </a:blip>
          <a:stretch>
            <a:fillRect/>
          </a:stretch>
        </p:blipFill>
        <p:spPr>
          <a:xfrm>
            <a:off x="4208850" y="1787900"/>
            <a:ext cx="4746899" cy="2218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9"/>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Starting a load job in TigerGraph is as easy as selecting the following icon</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Confirm when prompted to begin loading data.</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When there are multiple data sources defined starting the load job will </a:t>
            </a:r>
            <a:r>
              <a:rPr lang="en-US" sz="1400">
                <a:solidFill>
                  <a:srgbClr val="595959"/>
                </a:solidFill>
                <a:latin typeface="Century Gothic"/>
                <a:ea typeface="Century Gothic"/>
                <a:cs typeface="Century Gothic"/>
                <a:sym typeface="Century Gothic"/>
              </a:rPr>
              <a:t>initiate all</a:t>
            </a:r>
            <a:r>
              <a:rPr lang="en-US" sz="1400">
                <a:solidFill>
                  <a:srgbClr val="595959"/>
                </a:solidFill>
                <a:latin typeface="Century Gothic"/>
                <a:ea typeface="Century Gothic"/>
                <a:cs typeface="Century Gothic"/>
                <a:sym typeface="Century Gothic"/>
              </a:rPr>
              <a:t> </a:t>
            </a:r>
            <a:endParaRPr sz="1400">
              <a:solidFill>
                <a:srgbClr val="595959"/>
              </a:solidFill>
              <a:latin typeface="Century Gothic"/>
              <a:ea typeface="Century Gothic"/>
              <a:cs typeface="Century Gothic"/>
              <a:sym typeface="Century Gothic"/>
            </a:endParaRPr>
          </a:p>
        </p:txBody>
      </p:sp>
      <p:sp>
        <p:nvSpPr>
          <p:cNvPr id="348" name="Google Shape;348;p4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Loading</a:t>
            </a:r>
            <a:r>
              <a:rPr lang="en-US"/>
              <a:t> Data in TigerGraph</a:t>
            </a:r>
            <a:endParaRPr/>
          </a:p>
        </p:txBody>
      </p:sp>
      <p:pic>
        <p:nvPicPr>
          <p:cNvPr id="349" name="Google Shape;349;p49"/>
          <p:cNvPicPr preferRelativeResize="0"/>
          <p:nvPr/>
        </p:nvPicPr>
        <p:blipFill>
          <a:blip r:embed="rId3">
            <a:alphaModFix/>
          </a:blip>
          <a:stretch>
            <a:fillRect/>
          </a:stretch>
        </p:blipFill>
        <p:spPr>
          <a:xfrm>
            <a:off x="1593800" y="1880800"/>
            <a:ext cx="798823" cy="276225"/>
          </a:xfrm>
          <a:prstGeom prst="rect">
            <a:avLst/>
          </a:prstGeom>
          <a:noFill/>
          <a:ln>
            <a:noFill/>
          </a:ln>
        </p:spPr>
      </p:pic>
      <p:pic>
        <p:nvPicPr>
          <p:cNvPr id="350" name="Google Shape;350;p49"/>
          <p:cNvPicPr preferRelativeResize="0"/>
          <p:nvPr/>
        </p:nvPicPr>
        <p:blipFill>
          <a:blip r:embed="rId4">
            <a:alphaModFix/>
          </a:blip>
          <a:stretch>
            <a:fillRect/>
          </a:stretch>
        </p:blipFill>
        <p:spPr>
          <a:xfrm>
            <a:off x="969450" y="3419175"/>
            <a:ext cx="2047525" cy="1560025"/>
          </a:xfrm>
          <a:prstGeom prst="rect">
            <a:avLst/>
          </a:prstGeom>
          <a:noFill/>
          <a:ln>
            <a:noFill/>
          </a:ln>
        </p:spPr>
      </p:pic>
      <p:sp>
        <p:nvSpPr>
          <p:cNvPr id="351" name="Google Shape;351;p49"/>
          <p:cNvSpPr txBox="1"/>
          <p:nvPr/>
        </p:nvSpPr>
        <p:spPr>
          <a:xfrm>
            <a:off x="7064075" y="1200150"/>
            <a:ext cx="19206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Century Gothic"/>
                <a:ea typeface="Century Gothic"/>
                <a:cs typeface="Century Gothic"/>
                <a:sym typeface="Century Gothic"/>
              </a:rPr>
              <a:t>Shows current vertices and edges in the graph</a:t>
            </a:r>
            <a:endParaRPr>
              <a:solidFill>
                <a:srgbClr val="595959"/>
              </a:solidFill>
              <a:latin typeface="Century Gothic"/>
              <a:ea typeface="Century Gothic"/>
              <a:cs typeface="Century Gothic"/>
              <a:sym typeface="Century Gothic"/>
            </a:endParaRPr>
          </a:p>
        </p:txBody>
      </p:sp>
      <p:sp>
        <p:nvSpPr>
          <p:cNvPr id="352" name="Google Shape;352;p49"/>
          <p:cNvSpPr txBox="1"/>
          <p:nvPr/>
        </p:nvSpPr>
        <p:spPr>
          <a:xfrm>
            <a:off x="7064075" y="3749475"/>
            <a:ext cx="19206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Century Gothic"/>
                <a:ea typeface="Century Gothic"/>
                <a:cs typeface="Century Gothic"/>
                <a:sym typeface="Century Gothic"/>
              </a:rPr>
              <a:t>Provides insight into statistics of the data loading</a:t>
            </a:r>
            <a:endParaRPr>
              <a:solidFill>
                <a:srgbClr val="595959"/>
              </a:solidFill>
              <a:latin typeface="Century Gothic"/>
              <a:ea typeface="Century Gothic"/>
              <a:cs typeface="Century Gothic"/>
              <a:sym typeface="Century Gothic"/>
            </a:endParaRPr>
          </a:p>
        </p:txBody>
      </p:sp>
      <p:pic>
        <p:nvPicPr>
          <p:cNvPr id="353" name="Google Shape;353;p49"/>
          <p:cNvPicPr preferRelativeResize="0"/>
          <p:nvPr/>
        </p:nvPicPr>
        <p:blipFill>
          <a:blip r:embed="rId5">
            <a:alphaModFix/>
          </a:blip>
          <a:stretch>
            <a:fillRect/>
          </a:stretch>
        </p:blipFill>
        <p:spPr>
          <a:xfrm>
            <a:off x="4572000" y="1037450"/>
            <a:ext cx="2330452" cy="4019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0"/>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400">
                <a:solidFill>
                  <a:srgbClr val="595959"/>
                </a:solidFill>
              </a:rPr>
              <a:t>All pieces have now been setup</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There is a schema</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Defines vertex and edge types</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There is a data source and mapping</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Defines how to translate a source into an individual vertex</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There is a load task</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Populates data within the graph</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rPr lang="en-US" sz="1400">
                <a:solidFill>
                  <a:srgbClr val="595959"/>
                </a:solidFill>
              </a:rPr>
              <a:t>Time to Explore the graph by selecting “Explore Graph”</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p:txBody>
      </p:sp>
      <p:sp>
        <p:nvSpPr>
          <p:cNvPr id="360" name="Google Shape;360;p5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Explore Graph</a:t>
            </a:r>
            <a:r>
              <a:rPr lang="en-US"/>
              <a:t> TigerGraph Studio</a:t>
            </a:r>
            <a:endParaRPr/>
          </a:p>
        </p:txBody>
      </p:sp>
      <p:pic>
        <p:nvPicPr>
          <p:cNvPr id="361" name="Google Shape;361;p50"/>
          <p:cNvPicPr preferRelativeResize="0"/>
          <p:nvPr/>
        </p:nvPicPr>
        <p:blipFill>
          <a:blip r:embed="rId3">
            <a:alphaModFix/>
          </a:blip>
          <a:stretch>
            <a:fillRect/>
          </a:stretch>
        </p:blipFill>
        <p:spPr>
          <a:xfrm>
            <a:off x="4128150" y="1787900"/>
            <a:ext cx="4746899" cy="221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idx="1" type="body"/>
          </p:nvPr>
        </p:nvSpPr>
        <p:spPr>
          <a:xfrm>
            <a:off x="457200" y="1200150"/>
            <a:ext cx="8229600" cy="3394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Teach the overall </a:t>
            </a:r>
            <a:r>
              <a:rPr lang="en-US"/>
              <a:t>principles</a:t>
            </a:r>
            <a:r>
              <a:rPr lang="en-US"/>
              <a:t> of modeling with a labeled property graph</a:t>
            </a:r>
            <a:endParaRPr/>
          </a:p>
          <a:p>
            <a:pPr indent="-342900" lvl="0" marL="457200" rtl="0" algn="l">
              <a:spcBef>
                <a:spcPts val="0"/>
              </a:spcBef>
              <a:spcAft>
                <a:spcPts val="0"/>
              </a:spcAft>
              <a:buSzPts val="1800"/>
              <a:buChar char="●"/>
            </a:pPr>
            <a:r>
              <a:rPr lang="en-US"/>
              <a:t>Use the TigerGraph GraphStudio as a modeling tool</a:t>
            </a:r>
            <a:endParaRPr/>
          </a:p>
          <a:p>
            <a:pPr indent="-342900" lvl="0" marL="457200" rtl="0" algn="l">
              <a:spcBef>
                <a:spcPts val="0"/>
              </a:spcBef>
              <a:spcAft>
                <a:spcPts val="0"/>
              </a:spcAft>
              <a:buSzPts val="1800"/>
              <a:buChar char="●"/>
            </a:pPr>
            <a:r>
              <a:rPr lang="en-US"/>
              <a:t>Concepts learned are applicable to any labeled property graph</a:t>
            </a:r>
            <a:endParaRPr/>
          </a:p>
          <a:p>
            <a:pPr indent="-342900" lvl="1" marL="914400" rtl="0" algn="l">
              <a:spcBef>
                <a:spcPts val="0"/>
              </a:spcBef>
              <a:spcAft>
                <a:spcPts val="0"/>
              </a:spcAft>
              <a:buSzPts val="1800"/>
              <a:buChar char="○"/>
            </a:pPr>
            <a:r>
              <a:rPr lang="en-US" sz="1800"/>
              <a:t>Neo4j</a:t>
            </a:r>
            <a:endParaRPr sz="1800"/>
          </a:p>
          <a:p>
            <a:pPr indent="-342900" lvl="1" marL="914400" rtl="0" algn="l">
              <a:spcBef>
                <a:spcPts val="0"/>
              </a:spcBef>
              <a:spcAft>
                <a:spcPts val="0"/>
              </a:spcAft>
              <a:buSzPts val="1800"/>
              <a:buChar char="○"/>
            </a:pPr>
            <a:r>
              <a:rPr lang="en-US" sz="1800"/>
              <a:t>MemGraph</a:t>
            </a:r>
            <a:endParaRPr sz="1800"/>
          </a:p>
          <a:p>
            <a:pPr indent="-342900" lvl="1" marL="914400" rtl="0" algn="l">
              <a:spcBef>
                <a:spcPts val="0"/>
              </a:spcBef>
              <a:spcAft>
                <a:spcPts val="0"/>
              </a:spcAft>
              <a:buSzPts val="1800"/>
              <a:buChar char="○"/>
            </a:pPr>
            <a:r>
              <a:rPr lang="en-US" sz="1800"/>
              <a:t>etc.</a:t>
            </a:r>
            <a:endParaRPr sz="1800"/>
          </a:p>
        </p:txBody>
      </p:sp>
      <p:sp>
        <p:nvSpPr>
          <p:cNvPr id="77" name="Google Shape;77;p15"/>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Course Strategy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1"/>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Data in a graph can be voluminous and TigerGraph studio limits selections to 500 vertices at a time</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Select “Pick vertices” to see data that currently exists within the graph</a:t>
            </a:r>
            <a:endParaRPr sz="14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Hovering over a vertex will allow you to see the individual vertex properties</a:t>
            </a:r>
            <a:endParaRPr sz="1400">
              <a:solidFill>
                <a:srgbClr val="595959"/>
              </a:solidFill>
            </a:endParaRPr>
          </a:p>
        </p:txBody>
      </p:sp>
      <p:sp>
        <p:nvSpPr>
          <p:cNvPr id="368" name="Google Shape;368;p5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Exploring Data in</a:t>
            </a:r>
            <a:r>
              <a:rPr lang="en-US"/>
              <a:t> TigerGraph Studio</a:t>
            </a:r>
            <a:endParaRPr/>
          </a:p>
        </p:txBody>
      </p:sp>
      <p:pic>
        <p:nvPicPr>
          <p:cNvPr id="369" name="Google Shape;369;p51"/>
          <p:cNvPicPr preferRelativeResize="0"/>
          <p:nvPr/>
        </p:nvPicPr>
        <p:blipFill>
          <a:blip r:embed="rId3">
            <a:alphaModFix/>
          </a:blip>
          <a:stretch>
            <a:fillRect/>
          </a:stretch>
        </p:blipFill>
        <p:spPr>
          <a:xfrm>
            <a:off x="5455850" y="2967801"/>
            <a:ext cx="1860643" cy="2028374"/>
          </a:xfrm>
          <a:prstGeom prst="rect">
            <a:avLst/>
          </a:prstGeom>
          <a:noFill/>
          <a:ln>
            <a:noFill/>
          </a:ln>
        </p:spPr>
      </p:pic>
      <p:pic>
        <p:nvPicPr>
          <p:cNvPr id="370" name="Google Shape;370;p51"/>
          <p:cNvPicPr preferRelativeResize="0"/>
          <p:nvPr/>
        </p:nvPicPr>
        <p:blipFill>
          <a:blip r:embed="rId4">
            <a:alphaModFix/>
          </a:blip>
          <a:stretch>
            <a:fillRect/>
          </a:stretch>
        </p:blipFill>
        <p:spPr>
          <a:xfrm>
            <a:off x="4762350" y="1047575"/>
            <a:ext cx="3247646" cy="1843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2"/>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Vertices can be filtered by vertex or a given attribute</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Click on the filter icon to define a custom filter</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Selecting the following will hide what is currently being shown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This cleanly allows new filtered queries to be run</a:t>
            </a:r>
            <a:endParaRPr sz="1400">
              <a:solidFill>
                <a:srgbClr val="595959"/>
              </a:solidFill>
              <a:latin typeface="Century Gothic"/>
              <a:ea typeface="Century Gothic"/>
              <a:cs typeface="Century Gothic"/>
              <a:sym typeface="Century Gothic"/>
            </a:endParaRPr>
          </a:p>
        </p:txBody>
      </p:sp>
      <p:sp>
        <p:nvSpPr>
          <p:cNvPr id="377" name="Google Shape;377;p5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Attribute Filters</a:t>
            </a:r>
            <a:r>
              <a:rPr lang="en-US"/>
              <a:t> in TigerGraph Studio</a:t>
            </a:r>
            <a:endParaRPr/>
          </a:p>
        </p:txBody>
      </p:sp>
      <p:pic>
        <p:nvPicPr>
          <p:cNvPr id="378" name="Google Shape;378;p52"/>
          <p:cNvPicPr preferRelativeResize="0"/>
          <p:nvPr/>
        </p:nvPicPr>
        <p:blipFill rotWithShape="1">
          <a:blip r:embed="rId3">
            <a:alphaModFix/>
          </a:blip>
          <a:srcRect b="0" l="0" r="0" t="43416"/>
          <a:stretch/>
        </p:blipFill>
        <p:spPr>
          <a:xfrm>
            <a:off x="1161813" y="2470062"/>
            <a:ext cx="2225875" cy="925325"/>
          </a:xfrm>
          <a:prstGeom prst="rect">
            <a:avLst/>
          </a:prstGeom>
          <a:noFill/>
          <a:ln>
            <a:noFill/>
          </a:ln>
        </p:spPr>
      </p:pic>
      <p:pic>
        <p:nvPicPr>
          <p:cNvPr id="379" name="Google Shape;379;p52"/>
          <p:cNvPicPr preferRelativeResize="0"/>
          <p:nvPr/>
        </p:nvPicPr>
        <p:blipFill>
          <a:blip r:embed="rId4">
            <a:alphaModFix/>
          </a:blip>
          <a:stretch>
            <a:fillRect/>
          </a:stretch>
        </p:blipFill>
        <p:spPr>
          <a:xfrm>
            <a:off x="5081823" y="1063350"/>
            <a:ext cx="2919500" cy="2627074"/>
          </a:xfrm>
          <a:prstGeom prst="rect">
            <a:avLst/>
          </a:prstGeom>
          <a:noFill/>
          <a:ln>
            <a:noFill/>
          </a:ln>
        </p:spPr>
      </p:pic>
      <p:sp>
        <p:nvSpPr>
          <p:cNvPr id="380" name="Google Shape;380;p52"/>
          <p:cNvSpPr txBox="1"/>
          <p:nvPr>
            <p:ph idx="1" type="body"/>
          </p:nvPr>
        </p:nvSpPr>
        <p:spPr>
          <a:xfrm>
            <a:off x="4724025" y="3818750"/>
            <a:ext cx="3635100" cy="15204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 </a:t>
            </a:r>
            <a:r>
              <a:rPr lang="en-US" sz="1400">
                <a:solidFill>
                  <a:srgbClr val="595959"/>
                </a:solidFill>
              </a:rPr>
              <a:t>above limits the selection of patient vertices to those who have a “french” ethnicity</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Remember when comparing strings, “French” =/= “french”</a:t>
            </a:r>
            <a:endParaRPr sz="1400">
              <a:solidFill>
                <a:srgbClr val="595959"/>
              </a:solidFill>
              <a:latin typeface="Century Gothic"/>
              <a:ea typeface="Century Gothic"/>
              <a:cs typeface="Century Gothic"/>
              <a:sym typeface="Century Gothic"/>
            </a:endParaRPr>
          </a:p>
        </p:txBody>
      </p:sp>
      <p:pic>
        <p:nvPicPr>
          <p:cNvPr id="381" name="Google Shape;381;p52"/>
          <p:cNvPicPr preferRelativeResize="0"/>
          <p:nvPr/>
        </p:nvPicPr>
        <p:blipFill>
          <a:blip r:embed="rId5">
            <a:alphaModFix/>
          </a:blip>
          <a:stretch>
            <a:fillRect/>
          </a:stretch>
        </p:blipFill>
        <p:spPr>
          <a:xfrm>
            <a:off x="659175" y="3930875"/>
            <a:ext cx="2985652" cy="244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3"/>
          <p:cNvSpPr txBox="1"/>
          <p:nvPr>
            <p:ph idx="1" type="body"/>
          </p:nvPr>
        </p:nvSpPr>
        <p:spPr>
          <a:xfrm>
            <a:off x="457200" y="1200150"/>
            <a:ext cx="34722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First update the “Patient” object schema with the following attributes found in “patient.csv”</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In this example not all attributes were mapped from the data source</a:t>
            </a:r>
            <a:endParaRPr sz="1400">
              <a:solidFill>
                <a:srgbClr val="595959"/>
              </a:solidFill>
              <a:latin typeface="Century Gothic"/>
              <a:ea typeface="Century Gothic"/>
              <a:cs typeface="Century Gothic"/>
              <a:sym typeface="Century Gothic"/>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What reasons are there for not modeling “Birthplace”, “Address”, “City”, “State” and “Zip”?</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Additionally when creating “DateOfDeath” set the default value to “2999-12-31 00:00:00” as a way to separate living and deceased patients</a:t>
            </a:r>
            <a:endParaRPr sz="1400">
              <a:solidFill>
                <a:srgbClr val="595959"/>
              </a:solidFill>
            </a:endParaRPr>
          </a:p>
        </p:txBody>
      </p:sp>
      <p:sp>
        <p:nvSpPr>
          <p:cNvPr id="388" name="Google Shape;388;p5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3 Populating the Patient Vertex Type</a:t>
            </a:r>
            <a:endParaRPr/>
          </a:p>
        </p:txBody>
      </p:sp>
      <p:pic>
        <p:nvPicPr>
          <p:cNvPr id="389" name="Google Shape;389;p53"/>
          <p:cNvPicPr preferRelativeResize="0"/>
          <p:nvPr/>
        </p:nvPicPr>
        <p:blipFill rotWithShape="1">
          <a:blip r:embed="rId3">
            <a:alphaModFix/>
          </a:blip>
          <a:srcRect b="3926" l="7683" r="3285" t="9388"/>
          <a:stretch/>
        </p:blipFill>
        <p:spPr>
          <a:xfrm>
            <a:off x="3929550" y="1383425"/>
            <a:ext cx="5214449" cy="31316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4"/>
          <p:cNvSpPr txBox="1"/>
          <p:nvPr>
            <p:ph idx="1" type="body"/>
          </p:nvPr>
        </p:nvSpPr>
        <p:spPr>
          <a:xfrm>
            <a:off x="457200" y="1042025"/>
            <a:ext cx="82296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How many patient vertices are there all together?</a:t>
            </a:r>
            <a:endParaRPr sz="1400">
              <a:solidFill>
                <a:srgbClr val="595959"/>
              </a:solidFill>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name of the patient with SSN, “999-37-6355”?</a:t>
            </a:r>
            <a:endParaRPr sz="1400">
              <a:solidFill>
                <a:srgbClr val="595959"/>
              </a:solidFill>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rPr lang="en-US" sz="1400">
                <a:solidFill>
                  <a:srgbClr val="595959"/>
                </a:solidFill>
              </a:rPr>
              <a:t>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ethnicity of the patient with passport, “X55997743X”?</a:t>
            </a:r>
            <a:endParaRPr sz="1400">
              <a:solidFill>
                <a:srgbClr val="595959"/>
              </a:solidFill>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date of birth of the patient with DL, “S99915145”?</a:t>
            </a:r>
            <a:endParaRPr sz="1400">
              <a:solidFill>
                <a:srgbClr val="595959"/>
              </a:solidFill>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p>
        </p:txBody>
      </p:sp>
      <p:sp>
        <p:nvSpPr>
          <p:cNvPr id="396" name="Google Shape;396;p5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3 Exploring the Patient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5"/>
          <p:cNvSpPr txBox="1"/>
          <p:nvPr>
            <p:ph idx="1" type="body"/>
          </p:nvPr>
        </p:nvSpPr>
        <p:spPr>
          <a:xfrm>
            <a:off x="457200" y="1042025"/>
            <a:ext cx="82296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How many patient vertices are there all together?</a:t>
            </a:r>
            <a:endParaRPr sz="1400">
              <a:solidFill>
                <a:srgbClr val="595959"/>
              </a:solidFill>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1,177</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name of the patient with SSN, “999-37-6355”?</a:t>
            </a:r>
            <a:endParaRPr sz="1400">
              <a:solidFill>
                <a:srgbClr val="595959"/>
              </a:solidFill>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“Etta748”, “Gulgowski916”</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rPr lang="en-US" sz="1400">
                <a:solidFill>
                  <a:srgbClr val="595959"/>
                </a:solidFill>
              </a:rPr>
              <a:t>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ethnicity of the patient with passport, “X55997743X”?</a:t>
            </a:r>
            <a:endParaRPr sz="1400">
              <a:solidFill>
                <a:srgbClr val="595959"/>
              </a:solidFill>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“puerto_rican”</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What is the date of birth of the patient with DL, “S99915145”?</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“1932-01-31 00:00:00”</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p>
        </p:txBody>
      </p:sp>
      <p:sp>
        <p:nvSpPr>
          <p:cNvPr id="403" name="Google Shape;403;p5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3 Exploring the Patient 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6"/>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Section 4</a:t>
            </a:r>
            <a:endParaRPr/>
          </a:p>
          <a:p>
            <a:pPr indent="0" lvl="0" marL="0" rtl="0" algn="l">
              <a:spcBef>
                <a:spcPts val="0"/>
              </a:spcBef>
              <a:spcAft>
                <a:spcPts val="0"/>
              </a:spcAft>
              <a:buNone/>
            </a:pPr>
            <a:r>
              <a:rPr lang="en-US"/>
              <a:t>TigerGraph GSQL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idx="1" type="body"/>
          </p:nvPr>
        </p:nvSpPr>
        <p:spPr>
          <a:xfrm>
            <a:off x="457200" y="1200150"/>
            <a:ext cx="7248600" cy="3622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Go to the running client instance and type “</a:t>
            </a:r>
            <a:r>
              <a:rPr b="1" lang="en-US" sz="1400">
                <a:solidFill>
                  <a:srgbClr val="0000FF"/>
                </a:solidFill>
              </a:rPr>
              <a:t>gradle tasks</a:t>
            </a:r>
            <a:r>
              <a:rPr lang="en-US" sz="1400">
                <a:solidFill>
                  <a:srgbClr val="595959"/>
                </a:solidFill>
              </a:rPr>
              <a:t>” to see a list of tasks that can be executed</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“loadExercise4”, “loadExercise5”, “loadExercise6”, “loadExercise7”</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Execute the following command, “</a:t>
            </a:r>
            <a:r>
              <a:rPr b="1" lang="en-US" sz="1400">
                <a:solidFill>
                  <a:srgbClr val="0000FF"/>
                </a:solidFill>
              </a:rPr>
              <a:t>gradle loadExercise4</a:t>
            </a:r>
            <a:r>
              <a:rPr lang="en-US" sz="1400">
                <a:solidFill>
                  <a:srgbClr val="595959"/>
                </a:solidFill>
              </a:rPr>
              <a:t>”, to create the Patient, Visit, and Provider Vertex Types, associated edge types schema, load data for the schema and create and install a select few queries</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To validate everything worked as expected use “gsql” to start a “GSQL” CLI instance and type “LS”</a:t>
            </a:r>
            <a:endParaRPr sz="1400">
              <a:solidFill>
                <a:srgbClr val="595959"/>
              </a:solidFill>
            </a:endParaRPr>
          </a:p>
          <a:p>
            <a:pPr indent="-196850" lvl="1" marL="742950" rtl="0" algn="l">
              <a:spcBef>
                <a:spcPts val="560"/>
              </a:spcBef>
              <a:spcAft>
                <a:spcPts val="0"/>
              </a:spcAft>
              <a:buClr>
                <a:srgbClr val="EF7521"/>
              </a:buClr>
              <a:buSzPts val="1400"/>
              <a:buChar char="–"/>
            </a:pPr>
            <a:r>
              <a:rPr lang="en-US" sz="1400">
                <a:solidFill>
                  <a:srgbClr val="595959"/>
                </a:solidFill>
                <a:latin typeface="Century Gothic"/>
                <a:ea typeface="Century Gothic"/>
                <a:cs typeface="Century Gothic"/>
                <a:sym typeface="Century Gothic"/>
              </a:rPr>
              <a:t>In the same GSQL terminal type “</a:t>
            </a:r>
            <a:r>
              <a:rPr b="1" lang="en-US" sz="1400">
                <a:solidFill>
                  <a:srgbClr val="0000FF"/>
                </a:solidFill>
                <a:latin typeface="Century Gothic"/>
                <a:ea typeface="Century Gothic"/>
                <a:cs typeface="Century Gothic"/>
                <a:sym typeface="Century Gothic"/>
              </a:rPr>
              <a:t>USE GRAPH OptumExample</a:t>
            </a:r>
            <a:r>
              <a:rPr lang="en-US" sz="1400">
                <a:solidFill>
                  <a:srgbClr val="595959"/>
                </a:solidFill>
                <a:latin typeface="Century Gothic"/>
                <a:ea typeface="Century Gothic"/>
                <a:cs typeface="Century Gothic"/>
                <a:sym typeface="Century Gothic"/>
              </a:rPr>
              <a:t>” followed by “</a:t>
            </a:r>
            <a:r>
              <a:rPr b="1" lang="en-US" sz="1400">
                <a:solidFill>
                  <a:srgbClr val="0000FF"/>
                </a:solidFill>
                <a:latin typeface="Century Gothic"/>
                <a:ea typeface="Century Gothic"/>
                <a:cs typeface="Century Gothic"/>
                <a:sym typeface="Century Gothic"/>
              </a:rPr>
              <a:t>RUN QUERY PatientQueryExample(“M”)</a:t>
            </a:r>
            <a:r>
              <a:rPr lang="en-US" sz="1400">
                <a:solidFill>
                  <a:srgbClr val="595959"/>
                </a:solidFill>
                <a:latin typeface="Century Gothic"/>
                <a:ea typeface="Century Gothic"/>
                <a:cs typeface="Century Gothic"/>
                <a:sym typeface="Century Gothic"/>
              </a:rPr>
              <a:t>”</a:t>
            </a:r>
            <a:endParaRPr sz="1400">
              <a:solidFill>
                <a:srgbClr val="595959"/>
              </a:solidFill>
              <a:latin typeface="Century Gothic"/>
              <a:ea typeface="Century Gothic"/>
              <a:cs typeface="Century Gothic"/>
              <a:sym typeface="Century Gothic"/>
            </a:endParaRPr>
          </a:p>
        </p:txBody>
      </p:sp>
      <p:sp>
        <p:nvSpPr>
          <p:cNvPr id="416" name="Google Shape;416;p5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Using Gradle</a:t>
            </a:r>
            <a:r>
              <a:rPr lang="en-US"/>
              <a:t> for TigerGraph Tasks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8"/>
          <p:cNvSpPr txBox="1"/>
          <p:nvPr>
            <p:ph idx="1" type="body"/>
          </p:nvPr>
        </p:nvSpPr>
        <p:spPr>
          <a:xfrm>
            <a:off x="457200" y="1200150"/>
            <a:ext cx="7248600" cy="3622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Giraffle is a Gradle DSL plugin for TigerGraph.</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t>Ava</a:t>
            </a:r>
            <a:r>
              <a:rPr lang="en-US" sz="1400"/>
              <a:t>ilable at </a:t>
            </a:r>
            <a:r>
              <a:rPr lang="en-US" sz="1400" u="sng">
                <a:solidFill>
                  <a:schemeClr val="hlink"/>
                </a:solidFill>
                <a:hlinkClick r:id="rId3"/>
              </a:rPr>
              <a:t>https://github.com/Optum/giraffle/</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Allows for easy execution and scheduling and grouping of GSQL commands from .gsql files.</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Can work in conjunction with Properties Plugin, which allows an easy way to use and configure different environments</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u="sng">
                <a:solidFill>
                  <a:schemeClr val="hlink"/>
                </a:solidFill>
                <a:latin typeface="Century Gothic"/>
                <a:ea typeface="Century Gothic"/>
                <a:cs typeface="Century Gothic"/>
                <a:sym typeface="Century Gothic"/>
                <a:hlinkClick r:id="rId4"/>
              </a:rPr>
              <a:t>https://github.com/stevesaliman/gradle-properties-plugin</a:t>
            </a:r>
            <a:endParaRPr sz="1400">
              <a:solidFill>
                <a:srgbClr val="595959"/>
              </a:solidFill>
              <a:latin typeface="Century Gothic"/>
              <a:ea typeface="Century Gothic"/>
              <a:cs typeface="Century Gothic"/>
              <a:sym typeface="Century Gothic"/>
            </a:endParaRPr>
          </a:p>
        </p:txBody>
      </p:sp>
      <p:sp>
        <p:nvSpPr>
          <p:cNvPr id="423" name="Google Shape;423;p5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Gradle Tasks use Giraffle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9"/>
          <p:cNvSpPr txBox="1"/>
          <p:nvPr>
            <p:ph idx="1" type="body"/>
          </p:nvPr>
        </p:nvSpPr>
        <p:spPr>
          <a:xfrm>
            <a:off x="457200" y="1200150"/>
            <a:ext cx="36351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400">
                <a:solidFill>
                  <a:srgbClr val="595959"/>
                </a:solidFill>
              </a:rPr>
              <a:t>TigerGraph studio offers one more option</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The ability to define and install queries</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There is support for very complex queries and advance control structures</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Begin by selecting “Write Queries”</a:t>
            </a:r>
            <a:endParaRPr sz="1400">
              <a:solidFill>
                <a:srgbClr val="595959"/>
              </a:solidFill>
            </a:endParaRPr>
          </a:p>
        </p:txBody>
      </p:sp>
      <p:sp>
        <p:nvSpPr>
          <p:cNvPr id="430" name="Google Shape;430;p5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Write Queries</a:t>
            </a:r>
            <a:r>
              <a:rPr lang="en-US"/>
              <a:t> TigerGraph Studio</a:t>
            </a:r>
            <a:endParaRPr/>
          </a:p>
        </p:txBody>
      </p:sp>
      <p:pic>
        <p:nvPicPr>
          <p:cNvPr id="431" name="Google Shape;431;p59"/>
          <p:cNvPicPr preferRelativeResize="0"/>
          <p:nvPr/>
        </p:nvPicPr>
        <p:blipFill>
          <a:blip r:embed="rId3">
            <a:alphaModFix/>
          </a:blip>
          <a:stretch>
            <a:fillRect/>
          </a:stretch>
        </p:blipFill>
        <p:spPr>
          <a:xfrm>
            <a:off x="4239625" y="1787900"/>
            <a:ext cx="4746899" cy="221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0"/>
          <p:cNvSpPr txBox="1"/>
          <p:nvPr>
            <p:ph idx="1" type="body"/>
          </p:nvPr>
        </p:nvSpPr>
        <p:spPr>
          <a:xfrm>
            <a:off x="457200" y="1200150"/>
            <a:ext cx="3607200" cy="3622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Select “New GSQL Query”</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Create a new query, “PatientQueryExample”</a:t>
            </a:r>
            <a:endParaRPr sz="1400">
              <a:solidFill>
                <a:srgbClr val="595959"/>
              </a:solidFill>
            </a:endParaRPr>
          </a:p>
        </p:txBody>
      </p:sp>
      <p:sp>
        <p:nvSpPr>
          <p:cNvPr id="438" name="Google Shape;438;p6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Running Queries in TigerGraph Studio</a:t>
            </a:r>
            <a:endParaRPr/>
          </a:p>
        </p:txBody>
      </p:sp>
      <p:sp>
        <p:nvSpPr>
          <p:cNvPr id="439" name="Google Shape;439;p60"/>
          <p:cNvSpPr txBox="1"/>
          <p:nvPr>
            <p:ph idx="1" type="body"/>
          </p:nvPr>
        </p:nvSpPr>
        <p:spPr>
          <a:xfrm>
            <a:off x="4769675" y="1200150"/>
            <a:ext cx="3607200" cy="3622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Should now see the following created query</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Install the query</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Finally run the query</a:t>
            </a:r>
            <a:endParaRPr sz="1400">
              <a:solidFill>
                <a:srgbClr val="595959"/>
              </a:solidFill>
            </a:endParaRPr>
          </a:p>
        </p:txBody>
      </p:sp>
      <p:pic>
        <p:nvPicPr>
          <p:cNvPr id="440" name="Google Shape;440;p60"/>
          <p:cNvPicPr preferRelativeResize="0"/>
          <p:nvPr/>
        </p:nvPicPr>
        <p:blipFill rotWithShape="1">
          <a:blip r:embed="rId3">
            <a:alphaModFix/>
          </a:blip>
          <a:srcRect b="0" l="0" r="49223" t="0"/>
          <a:stretch/>
        </p:blipFill>
        <p:spPr>
          <a:xfrm>
            <a:off x="720463" y="1718850"/>
            <a:ext cx="3080674" cy="1236950"/>
          </a:xfrm>
          <a:prstGeom prst="rect">
            <a:avLst/>
          </a:prstGeom>
          <a:noFill/>
          <a:ln>
            <a:noFill/>
          </a:ln>
        </p:spPr>
      </p:pic>
      <p:pic>
        <p:nvPicPr>
          <p:cNvPr id="441" name="Google Shape;441;p60"/>
          <p:cNvPicPr preferRelativeResize="0"/>
          <p:nvPr/>
        </p:nvPicPr>
        <p:blipFill>
          <a:blip r:embed="rId4">
            <a:alphaModFix/>
          </a:blip>
          <a:stretch>
            <a:fillRect/>
          </a:stretch>
        </p:blipFill>
        <p:spPr>
          <a:xfrm>
            <a:off x="269000" y="3638125"/>
            <a:ext cx="4433551" cy="1236950"/>
          </a:xfrm>
          <a:prstGeom prst="rect">
            <a:avLst/>
          </a:prstGeom>
          <a:noFill/>
          <a:ln>
            <a:noFill/>
          </a:ln>
        </p:spPr>
      </p:pic>
      <p:pic>
        <p:nvPicPr>
          <p:cNvPr id="442" name="Google Shape;442;p60"/>
          <p:cNvPicPr preferRelativeResize="0"/>
          <p:nvPr/>
        </p:nvPicPr>
        <p:blipFill>
          <a:blip r:embed="rId5">
            <a:alphaModFix/>
          </a:blip>
          <a:stretch>
            <a:fillRect/>
          </a:stretch>
        </p:blipFill>
        <p:spPr>
          <a:xfrm>
            <a:off x="4516875" y="1887470"/>
            <a:ext cx="4503257" cy="777900"/>
          </a:xfrm>
          <a:prstGeom prst="rect">
            <a:avLst/>
          </a:prstGeom>
          <a:noFill/>
          <a:ln>
            <a:noFill/>
          </a:ln>
        </p:spPr>
      </p:pic>
      <p:pic>
        <p:nvPicPr>
          <p:cNvPr id="443" name="Google Shape;443;p60"/>
          <p:cNvPicPr preferRelativeResize="0"/>
          <p:nvPr/>
        </p:nvPicPr>
        <p:blipFill>
          <a:blip r:embed="rId6">
            <a:alphaModFix/>
          </a:blip>
          <a:stretch>
            <a:fillRect/>
          </a:stretch>
        </p:blipFill>
        <p:spPr>
          <a:xfrm>
            <a:off x="4970700" y="3066625"/>
            <a:ext cx="3962400" cy="571500"/>
          </a:xfrm>
          <a:prstGeom prst="rect">
            <a:avLst/>
          </a:prstGeom>
          <a:noFill/>
          <a:ln>
            <a:noFill/>
          </a:ln>
        </p:spPr>
      </p:pic>
      <p:pic>
        <p:nvPicPr>
          <p:cNvPr id="444" name="Google Shape;444;p60"/>
          <p:cNvPicPr preferRelativeResize="0"/>
          <p:nvPr/>
        </p:nvPicPr>
        <p:blipFill>
          <a:blip r:embed="rId7">
            <a:alphaModFix/>
          </a:blip>
          <a:stretch>
            <a:fillRect/>
          </a:stretch>
        </p:blipFill>
        <p:spPr>
          <a:xfrm>
            <a:off x="4970700" y="4193700"/>
            <a:ext cx="3752850" cy="62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idx="1" type="body"/>
          </p:nvPr>
        </p:nvSpPr>
        <p:spPr>
          <a:xfrm>
            <a:off x="457200" y="1200150"/>
            <a:ext cx="8229600" cy="3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Brief </a:t>
            </a:r>
            <a:r>
              <a:rPr lang="en-US"/>
              <a:t>review:</a:t>
            </a:r>
            <a:endParaRPr/>
          </a:p>
          <a:p>
            <a:pPr indent="-342900" lvl="0" marL="457200" rtl="0" algn="l">
              <a:spcBef>
                <a:spcPts val="360"/>
              </a:spcBef>
              <a:spcAft>
                <a:spcPts val="0"/>
              </a:spcAft>
              <a:buSzPts val="1800"/>
              <a:buChar char="●"/>
            </a:pPr>
            <a:r>
              <a:rPr lang="en-US"/>
              <a:t>What is a graph database</a:t>
            </a:r>
            <a:endParaRPr/>
          </a:p>
          <a:p>
            <a:pPr indent="-342900" lvl="0" marL="457200" rtl="0" algn="l">
              <a:spcBef>
                <a:spcPts val="0"/>
              </a:spcBef>
              <a:spcAft>
                <a:spcPts val="0"/>
              </a:spcAft>
              <a:buSzPts val="1800"/>
              <a:buChar char="●"/>
            </a:pPr>
            <a:r>
              <a:rPr lang="en-US"/>
              <a:t>How is a graph database different from a relational database</a:t>
            </a:r>
            <a:endParaRPr/>
          </a:p>
          <a:p>
            <a:pPr indent="-342900" lvl="0" marL="457200" rtl="0" algn="l">
              <a:spcBef>
                <a:spcPts val="0"/>
              </a:spcBef>
              <a:spcAft>
                <a:spcPts val="0"/>
              </a:spcAft>
              <a:buSzPts val="1800"/>
              <a:buChar char="●"/>
            </a:pPr>
            <a:r>
              <a:rPr lang="en-US"/>
              <a:t>TigerGraph, GSQL, Giraffle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Hands on lab: Create a simple Doctor-patient model</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Hands on lab: Loading synthetic patient data</a:t>
            </a:r>
            <a:endParaRPr/>
          </a:p>
        </p:txBody>
      </p:sp>
      <p:sp>
        <p:nvSpPr>
          <p:cNvPr id="84" name="Google Shape;84;p16"/>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Agenda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1"/>
          <p:cNvSpPr txBox="1"/>
          <p:nvPr>
            <p:ph idx="1" type="body"/>
          </p:nvPr>
        </p:nvSpPr>
        <p:spPr>
          <a:xfrm>
            <a:off x="457200" y="1200150"/>
            <a:ext cx="7248600" cy="3622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Font typeface="Century Gothic"/>
              <a:buChar char="•"/>
            </a:pPr>
            <a:r>
              <a:rPr lang="en-US">
                <a:solidFill>
                  <a:srgbClr val="595959"/>
                </a:solidFill>
              </a:rPr>
              <a:t>GSQL is very powerful in the TigerGraph studio and far more time could be spent simply reviewing the querying capabilities of TigerGraph</a:t>
            </a:r>
            <a:endParaRPr>
              <a:solidFill>
                <a:srgbClr val="595959"/>
              </a:solidFill>
            </a:endParaRPr>
          </a:p>
          <a:p>
            <a:pPr indent="-222250" lvl="1" marL="742950" rtl="0" algn="l">
              <a:spcBef>
                <a:spcPts val="5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However it can be overwhelming if all that is needed are simple select statements</a:t>
            </a:r>
            <a:endParaRPr sz="18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a:solidFill>
                  <a:srgbClr val="595959"/>
                </a:solidFill>
              </a:rPr>
              <a:t>TigerGraph also provides a Command Line Interface (CLI) that allows the execution of GSQL</a:t>
            </a:r>
            <a:endParaRPr>
              <a:solidFill>
                <a:srgbClr val="595959"/>
              </a:solidFill>
            </a:endParaRPr>
          </a:p>
          <a:p>
            <a:pPr indent="-222250" lvl="1" marL="742950" rtl="0" algn="l">
              <a:spcBef>
                <a:spcPts val="5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It can also be used to execute installed queries as well</a:t>
            </a:r>
            <a:endParaRPr sz="18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 </a:t>
            </a:r>
            <a:endParaRPr>
              <a:solidFill>
                <a:srgbClr val="595959"/>
              </a:solidFill>
            </a:endParaRPr>
          </a:p>
        </p:txBody>
      </p:sp>
      <p:sp>
        <p:nvSpPr>
          <p:cNvPr id="451" name="Google Shape;451;p6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Introduction to GSQL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2"/>
          <p:cNvSpPr txBox="1"/>
          <p:nvPr>
            <p:ph idx="1" type="body"/>
          </p:nvPr>
        </p:nvSpPr>
        <p:spPr>
          <a:xfrm>
            <a:off x="457200" y="1200150"/>
            <a:ext cx="7248600" cy="3622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Going back to the running docker instance of the TigerGraph client start a GSQL session by simply typing “gsql” </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Should see “gsql &gt;” and to exit gsql type “exit”</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TigerGraph also provides a Command Line Interface (CLI) that allows the execution of GSQL commands without the overhead of installing queries in TigerGraph studio</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The select functionality afforded is not as expansive as installing a query</a:t>
            </a:r>
            <a:endParaRPr sz="14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Run the following commands to find all english male patients </a:t>
            </a:r>
            <a:endParaRPr sz="1400">
              <a:solidFill>
                <a:srgbClr val="595959"/>
              </a:solidFill>
            </a:endParaRPr>
          </a:p>
          <a:p>
            <a:pPr indent="-196850" lvl="1" marL="742950" rtl="0" algn="l">
              <a:spcBef>
                <a:spcPts val="560"/>
              </a:spcBef>
              <a:spcAft>
                <a:spcPts val="0"/>
              </a:spcAft>
              <a:buClr>
                <a:srgbClr val="EF7521"/>
              </a:buClr>
              <a:buSzPts val="1400"/>
              <a:buChar char="–"/>
            </a:pPr>
            <a:r>
              <a:rPr lang="en-US" sz="1400">
                <a:solidFill>
                  <a:srgbClr val="595959"/>
                </a:solidFill>
              </a:rPr>
              <a:t>“USE GRAPH OptumExample”</a:t>
            </a:r>
            <a:endParaRPr sz="1400">
              <a:solidFill>
                <a:srgbClr val="595959"/>
              </a:solidFill>
            </a:endParaRPr>
          </a:p>
          <a:p>
            <a:pPr indent="-196850" lvl="1" marL="742950" rtl="0" algn="l">
              <a:spcBef>
                <a:spcPts val="560"/>
              </a:spcBef>
              <a:spcAft>
                <a:spcPts val="0"/>
              </a:spcAft>
              <a:buClr>
                <a:srgbClr val="EF7521"/>
              </a:buClr>
              <a:buSzPts val="1400"/>
              <a:buFont typeface="Century Gothic"/>
              <a:buChar char="–"/>
            </a:pPr>
            <a:r>
              <a:rPr lang="en-US" sz="1400">
                <a:solidFill>
                  <a:srgbClr val="595959"/>
                </a:solidFill>
              </a:rPr>
              <a:t>“SELECT FirstName, LastName FROM Patient WHERE Gender == "M" AND Ethnicity == "english" LIMIT 1000”</a:t>
            </a:r>
            <a:r>
              <a:rPr lang="en-US" sz="1400">
                <a:solidFill>
                  <a:srgbClr val="595959"/>
                </a:solidFill>
              </a:rPr>
              <a:t> </a:t>
            </a:r>
            <a:endParaRPr sz="1400">
              <a:solidFill>
                <a:srgbClr val="595959"/>
              </a:solidFill>
            </a:endParaRPr>
          </a:p>
        </p:txBody>
      </p:sp>
      <p:sp>
        <p:nvSpPr>
          <p:cNvPr id="458" name="Google Shape;458;p6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Using</a:t>
            </a:r>
            <a:r>
              <a:rPr lang="en-US"/>
              <a:t> GSQL CLI</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3" name="Shape 463"/>
        <p:cNvGrpSpPr/>
        <p:nvPr/>
      </p:nvGrpSpPr>
      <p:grpSpPr>
        <a:xfrm>
          <a:off x="0" y="0"/>
          <a:ext cx="0" cy="0"/>
          <a:chOff x="0" y="0"/>
          <a:chExt cx="0" cy="0"/>
        </a:xfrm>
      </p:grpSpPr>
      <p:sp>
        <p:nvSpPr>
          <p:cNvPr id="464" name="Google Shape;464;p63"/>
          <p:cNvSpPr txBox="1"/>
          <p:nvPr>
            <p:ph idx="1" type="body"/>
          </p:nvPr>
        </p:nvSpPr>
        <p:spPr>
          <a:xfrm>
            <a:off x="457200" y="1200150"/>
            <a:ext cx="7248600" cy="3622200"/>
          </a:xfrm>
          <a:prstGeom prst="rect">
            <a:avLst/>
          </a:prstGeom>
          <a:noFill/>
          <a:ln>
            <a:noFill/>
          </a:ln>
        </p:spPr>
        <p:txBody>
          <a:bodyPr anchorCtr="0" anchor="t" bIns="45700" lIns="91425" spcFirstLastPara="1" rIns="91425" wrap="square" tIns="45700">
            <a:noAutofit/>
          </a:bodyPr>
          <a:lstStyle/>
          <a:p>
            <a:pPr indent="-342900" lvl="0" marL="457200" rtl="0" algn="l">
              <a:spcBef>
                <a:spcPts val="360"/>
              </a:spcBef>
              <a:spcAft>
                <a:spcPts val="0"/>
              </a:spcAft>
              <a:buClr>
                <a:srgbClr val="595959"/>
              </a:buClr>
              <a:buSzPts val="1800"/>
              <a:buAutoNum type="arabicPeriod"/>
            </a:pPr>
            <a:r>
              <a:rPr lang="en-US">
                <a:solidFill>
                  <a:srgbClr val="595959"/>
                </a:solidFill>
              </a:rPr>
              <a:t>Open a shell to your docker image</a:t>
            </a:r>
            <a:endParaRPr>
              <a:solidFill>
                <a:srgbClr val="595959"/>
              </a:solidFill>
            </a:endParaRPr>
          </a:p>
          <a:p>
            <a:pPr indent="-342900" lvl="0" marL="457200" rtl="0" algn="l">
              <a:spcBef>
                <a:spcPts val="0"/>
              </a:spcBef>
              <a:spcAft>
                <a:spcPts val="0"/>
              </a:spcAft>
              <a:buClr>
                <a:srgbClr val="595959"/>
              </a:buClr>
              <a:buSzPts val="1800"/>
              <a:buAutoNum type="arabicPeriod"/>
            </a:pPr>
            <a:r>
              <a:rPr lang="en-US">
                <a:solidFill>
                  <a:srgbClr val="595959"/>
                </a:solidFill>
              </a:rPr>
              <a:t>Change your directory to the workspace project</a:t>
            </a:r>
            <a:endParaRPr>
              <a:solidFill>
                <a:srgbClr val="595959"/>
              </a:solidFill>
            </a:endParaRPr>
          </a:p>
          <a:p>
            <a:pPr indent="-342900" lvl="0" marL="457200" rtl="0" algn="l">
              <a:spcBef>
                <a:spcPts val="0"/>
              </a:spcBef>
              <a:spcAft>
                <a:spcPts val="0"/>
              </a:spcAft>
              <a:buClr>
                <a:srgbClr val="595959"/>
              </a:buClr>
              <a:buSzPts val="1800"/>
              <a:buAutoNum type="arabicPeriod"/>
            </a:pPr>
            <a:r>
              <a:rPr lang="en-US">
                <a:solidFill>
                  <a:srgbClr val="595959"/>
                </a:solidFill>
              </a:rPr>
              <a:t>Use "</a:t>
            </a:r>
            <a:r>
              <a:rPr b="1" lang="en-US">
                <a:solidFill>
                  <a:srgbClr val="0000FF"/>
                </a:solidFill>
                <a:latin typeface="Courier New"/>
                <a:ea typeface="Courier New"/>
                <a:cs typeface="Courier New"/>
                <a:sym typeface="Courier New"/>
              </a:rPr>
              <a:t>ls</a:t>
            </a:r>
            <a:r>
              <a:rPr lang="en-US">
                <a:solidFill>
                  <a:srgbClr val="595959"/>
                </a:solidFill>
              </a:rPr>
              <a:t>" to verify there is a gradle.build file</a:t>
            </a:r>
            <a:endParaRPr>
              <a:solidFill>
                <a:srgbClr val="595959"/>
              </a:solidFill>
            </a:endParaRPr>
          </a:p>
          <a:p>
            <a:pPr indent="-342900" lvl="0" marL="457200" rtl="0" algn="l">
              <a:spcBef>
                <a:spcPts val="0"/>
              </a:spcBef>
              <a:spcAft>
                <a:spcPts val="0"/>
              </a:spcAft>
              <a:buClr>
                <a:srgbClr val="595959"/>
              </a:buClr>
              <a:buSzPts val="1800"/>
              <a:buAutoNum type="arabicPeriod"/>
            </a:pPr>
            <a:r>
              <a:rPr lang="en-US">
                <a:solidFill>
                  <a:srgbClr val="595959"/>
                </a:solidFill>
              </a:rPr>
              <a:t>Type "</a:t>
            </a:r>
            <a:r>
              <a:rPr b="1" lang="en-US">
                <a:solidFill>
                  <a:srgbClr val="0000FF"/>
                </a:solidFill>
                <a:latin typeface="Courier New"/>
                <a:ea typeface="Courier New"/>
                <a:cs typeface="Courier New"/>
                <a:sym typeface="Courier New"/>
              </a:rPr>
              <a:t>gradle tasks</a:t>
            </a:r>
            <a:r>
              <a:rPr lang="en-US">
                <a:solidFill>
                  <a:srgbClr val="595959"/>
                </a:solidFill>
              </a:rPr>
              <a:t>"</a:t>
            </a:r>
            <a:endParaRPr>
              <a:solidFill>
                <a:srgbClr val="595959"/>
              </a:solidFill>
            </a:endParaRPr>
          </a:p>
          <a:p>
            <a:pPr indent="-342900" lvl="0" marL="457200" rtl="0" algn="l">
              <a:spcBef>
                <a:spcPts val="0"/>
              </a:spcBef>
              <a:spcAft>
                <a:spcPts val="0"/>
              </a:spcAft>
              <a:buClr>
                <a:srgbClr val="595959"/>
              </a:buClr>
              <a:buSzPts val="1800"/>
              <a:buAutoNum type="arabicPeriod"/>
            </a:pPr>
            <a:r>
              <a:rPr lang="en-US">
                <a:solidFill>
                  <a:srgbClr val="595959"/>
                </a:solidFill>
              </a:rPr>
              <a:t>Type "</a:t>
            </a:r>
            <a:r>
              <a:rPr b="1" lang="en-US">
                <a:solidFill>
                  <a:srgbClr val="0000FF"/>
                </a:solidFill>
                <a:latin typeface="Courier New"/>
                <a:ea typeface="Courier New"/>
                <a:cs typeface="Courier New"/>
                <a:sym typeface="Courier New"/>
              </a:rPr>
              <a:t>gradle loadPatients</a:t>
            </a:r>
            <a:r>
              <a:rPr lang="en-US">
                <a:solidFill>
                  <a:srgbClr val="595959"/>
                </a:solidFill>
              </a:rPr>
              <a:t>"</a:t>
            </a:r>
            <a:endParaRPr>
              <a:solidFill>
                <a:srgbClr val="595959"/>
              </a:solidFill>
            </a:endParaRPr>
          </a:p>
        </p:txBody>
      </p:sp>
      <p:sp>
        <p:nvSpPr>
          <p:cNvPr id="465" name="Google Shape;465;p6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Create and Populate a Subgraph with Giraffle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Patient Query Example</a:t>
            </a:r>
            <a:endParaRPr/>
          </a:p>
        </p:txBody>
      </p:sp>
      <p:sp>
        <p:nvSpPr>
          <p:cNvPr id="472" name="Google Shape;472;p64"/>
          <p:cNvSpPr txBox="1"/>
          <p:nvPr/>
        </p:nvSpPr>
        <p:spPr>
          <a:xfrm>
            <a:off x="261050" y="921275"/>
            <a:ext cx="8662800" cy="4094400"/>
          </a:xfrm>
          <a:prstGeom prst="rect">
            <a:avLst/>
          </a:prstGeom>
          <a:noFill/>
          <a:ln>
            <a:noFill/>
          </a:ln>
        </p:spPr>
        <p:txBody>
          <a:bodyPr anchorCtr="0" anchor="t" bIns="91425" lIns="91425" spcFirstLastPara="1" rIns="91425" wrap="square" tIns="91425">
            <a:noAutofit/>
          </a:bodyPr>
          <a:lstStyle/>
          <a:p>
            <a:pPr indent="-260350" lvl="0" marL="285750" rtl="0" algn="l">
              <a:spcBef>
                <a:spcPts val="360"/>
              </a:spcBef>
              <a:spcAft>
                <a:spcPts val="0"/>
              </a:spcAft>
              <a:buClr>
                <a:srgbClr val="EF7521"/>
              </a:buClr>
              <a:buSzPts val="1400"/>
              <a:buFont typeface="Century Gothic"/>
              <a:buChar char="•"/>
            </a:pPr>
            <a:r>
              <a:rPr lang="en-US">
                <a:solidFill>
                  <a:srgbClr val="595959"/>
                </a:solidFill>
                <a:latin typeface="Century Gothic"/>
                <a:ea typeface="Century Gothic"/>
                <a:cs typeface="Century Gothic"/>
                <a:sym typeface="Century Gothic"/>
              </a:rPr>
              <a:t>Go to TigerGraph studio and “Write Queries” to take a closer look at the PatientQueryExample</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p:txBody>
      </p:sp>
      <p:pic>
        <p:nvPicPr>
          <p:cNvPr id="473" name="Google Shape;473;p64"/>
          <p:cNvPicPr preferRelativeResize="0"/>
          <p:nvPr/>
        </p:nvPicPr>
        <p:blipFill>
          <a:blip r:embed="rId3">
            <a:alphaModFix/>
          </a:blip>
          <a:stretch>
            <a:fillRect/>
          </a:stretch>
        </p:blipFill>
        <p:spPr>
          <a:xfrm>
            <a:off x="453975" y="1405825"/>
            <a:ext cx="8469876" cy="3125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5"/>
          <p:cNvSpPr txBox="1"/>
          <p:nvPr/>
        </p:nvSpPr>
        <p:spPr>
          <a:xfrm>
            <a:off x="207875" y="921275"/>
            <a:ext cx="8652900" cy="4094400"/>
          </a:xfrm>
          <a:prstGeom prst="rect">
            <a:avLst/>
          </a:prstGeom>
          <a:noFill/>
          <a:ln>
            <a:noFill/>
          </a:ln>
        </p:spPr>
        <p:txBody>
          <a:bodyPr anchorCtr="0" anchor="t" bIns="91425" lIns="91425" spcFirstLastPara="1" rIns="91425" wrap="square" tIns="91425">
            <a:noAutofit/>
          </a:bodyPr>
          <a:lstStyle/>
          <a:p>
            <a:pPr indent="-260350" lvl="0" marL="285750" rtl="0" algn="l">
              <a:spcBef>
                <a:spcPts val="360"/>
              </a:spcBef>
              <a:spcAft>
                <a:spcPts val="0"/>
              </a:spcAft>
              <a:buClr>
                <a:srgbClr val="EF7521"/>
              </a:buClr>
              <a:buSzPts val="1400"/>
              <a:buFont typeface="Century Gothic"/>
              <a:buChar char="•"/>
            </a:pPr>
            <a:r>
              <a:rPr lang="en-US">
                <a:solidFill>
                  <a:srgbClr val="595959"/>
                </a:solidFill>
                <a:latin typeface="Century Gothic"/>
                <a:ea typeface="Century Gothic"/>
                <a:cs typeface="Century Gothic"/>
                <a:sym typeface="Century Gothic"/>
              </a:rPr>
              <a:t>Run the query in TigerGraph studio to see the same output as running from the GSQL CLI</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p:txBody>
      </p:sp>
      <p:sp>
        <p:nvSpPr>
          <p:cNvPr id="480" name="Google Shape;480;p6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Patient Query Example</a:t>
            </a:r>
            <a:endParaRPr/>
          </a:p>
        </p:txBody>
      </p:sp>
      <p:pic>
        <p:nvPicPr>
          <p:cNvPr id="481" name="Google Shape;481;p65"/>
          <p:cNvPicPr preferRelativeResize="0"/>
          <p:nvPr/>
        </p:nvPicPr>
        <p:blipFill>
          <a:blip r:embed="rId3">
            <a:alphaModFix/>
          </a:blip>
          <a:stretch>
            <a:fillRect/>
          </a:stretch>
        </p:blipFill>
        <p:spPr>
          <a:xfrm>
            <a:off x="1197175" y="1285875"/>
            <a:ext cx="6194248" cy="3656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Vertex Degree</a:t>
            </a:r>
            <a:r>
              <a:rPr lang="en-US"/>
              <a:t> Example Query</a:t>
            </a:r>
            <a:endParaRPr/>
          </a:p>
        </p:txBody>
      </p:sp>
      <p:pic>
        <p:nvPicPr>
          <p:cNvPr id="488" name="Google Shape;488;p66"/>
          <p:cNvPicPr preferRelativeResize="0"/>
          <p:nvPr/>
        </p:nvPicPr>
        <p:blipFill>
          <a:blip r:embed="rId3">
            <a:alphaModFix/>
          </a:blip>
          <a:stretch>
            <a:fillRect/>
          </a:stretch>
        </p:blipFill>
        <p:spPr>
          <a:xfrm>
            <a:off x="0" y="1285242"/>
            <a:ext cx="9144002" cy="2573017"/>
          </a:xfrm>
          <a:prstGeom prst="rect">
            <a:avLst/>
          </a:prstGeom>
          <a:noFill/>
          <a:ln>
            <a:noFill/>
          </a:ln>
        </p:spPr>
      </p:pic>
      <p:sp>
        <p:nvSpPr>
          <p:cNvPr id="489" name="Google Shape;489;p66"/>
          <p:cNvSpPr txBox="1"/>
          <p:nvPr/>
        </p:nvSpPr>
        <p:spPr>
          <a:xfrm>
            <a:off x="120550" y="904750"/>
            <a:ext cx="8880600" cy="4082700"/>
          </a:xfrm>
          <a:prstGeom prst="rect">
            <a:avLst/>
          </a:prstGeom>
          <a:noFill/>
          <a:ln>
            <a:noFill/>
          </a:ln>
        </p:spPr>
        <p:txBody>
          <a:bodyPr anchorCtr="0" anchor="t" bIns="91425" lIns="91425" spcFirstLastPara="1" rIns="91425" wrap="square" tIns="91425">
            <a:noAutofit/>
          </a:bodyPr>
          <a:lstStyle/>
          <a:p>
            <a:pPr indent="-260350" lvl="0" marL="285750" rtl="0" algn="l">
              <a:spcBef>
                <a:spcPts val="360"/>
              </a:spcBef>
              <a:spcAft>
                <a:spcPts val="0"/>
              </a:spcAft>
              <a:buClr>
                <a:srgbClr val="EF7521"/>
              </a:buClr>
              <a:buSzPts val="1400"/>
              <a:buFont typeface="Century Gothic"/>
              <a:buChar char="•"/>
            </a:pPr>
            <a:r>
              <a:rPr lang="en-US">
                <a:solidFill>
                  <a:srgbClr val="595959"/>
                </a:solidFill>
                <a:latin typeface="Century Gothic"/>
                <a:ea typeface="Century Gothic"/>
                <a:cs typeface="Century Gothic"/>
                <a:sym typeface="Century Gothic"/>
              </a:rPr>
              <a:t>Now look at the “PatientWithVisitsBetween” query</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a:solidFill>
                <a:srgbClr val="595959"/>
              </a:solidFill>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Font typeface="Century Gothic"/>
              <a:buChar char="•"/>
            </a:pPr>
            <a:r>
              <a:rPr lang="en-US" sz="1800">
                <a:solidFill>
                  <a:srgbClr val="727376"/>
                </a:solidFill>
                <a:latin typeface="Century Gothic"/>
                <a:ea typeface="Century Gothic"/>
                <a:cs typeface="Century Gothic"/>
                <a:sym typeface="Century Gothic"/>
              </a:rPr>
              <a:t>How many patients had 4 to 10 visits? </a:t>
            </a:r>
            <a:endParaRPr sz="1800">
              <a:solidFill>
                <a:srgbClr val="727376"/>
              </a:solidFill>
              <a:latin typeface="Century Gothic"/>
              <a:ea typeface="Century Gothic"/>
              <a:cs typeface="Century Gothic"/>
              <a:sym typeface="Century Gothic"/>
            </a:endParaRPr>
          </a:p>
          <a:p>
            <a:pPr indent="-285750" lvl="0" marL="285750" rtl="0" algn="l">
              <a:spcBef>
                <a:spcPts val="360"/>
              </a:spcBef>
              <a:spcAft>
                <a:spcPts val="0"/>
              </a:spcAft>
              <a:buClr>
                <a:srgbClr val="EF7521"/>
              </a:buClr>
              <a:buSzPts val="1800"/>
              <a:buFont typeface="Century Gothic"/>
              <a:buChar char="•"/>
            </a:pPr>
            <a:r>
              <a:rPr lang="en-US" sz="1800">
                <a:solidFill>
                  <a:srgbClr val="727376"/>
                </a:solidFill>
                <a:latin typeface="Century Gothic"/>
                <a:ea typeface="Century Gothic"/>
                <a:cs typeface="Century Gothic"/>
                <a:sym typeface="Century Gothic"/>
              </a:rPr>
              <a:t>Which patient had the fewest visits?</a:t>
            </a:r>
            <a:endParaRPr>
              <a:solidFill>
                <a:srgbClr val="595959"/>
              </a:solidFill>
              <a:latin typeface="Century Gothic"/>
              <a:ea typeface="Century Gothic"/>
              <a:cs typeface="Century Gothic"/>
              <a:sym typeface="Century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7"/>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t>Write a query for all patients whose last names start with “L”</a:t>
            </a:r>
            <a:endParaRPr sz="1400"/>
          </a:p>
          <a:p>
            <a:pPr indent="0" lvl="0" marL="0" rtl="0" algn="l">
              <a:spcBef>
                <a:spcPts val="360"/>
              </a:spcBef>
              <a:spcAft>
                <a:spcPts val="0"/>
              </a:spcAft>
              <a:buNone/>
            </a:pPr>
            <a:r>
              <a:t/>
            </a:r>
            <a:endParaRPr sz="1400"/>
          </a:p>
          <a:p>
            <a:pPr indent="0" lvl="0" marL="742950" rtl="0" algn="l">
              <a:spcBef>
                <a:spcPts val="360"/>
              </a:spcBef>
              <a:spcAft>
                <a:spcPts val="0"/>
              </a:spcAft>
              <a:buNone/>
            </a:pPr>
            <a:r>
              <a:t/>
            </a:r>
            <a:endParaRPr sz="1400">
              <a:latin typeface="Century Gothic"/>
              <a:ea typeface="Century Gothic"/>
              <a:cs typeface="Century Gothic"/>
              <a:sym typeface="Century Gothic"/>
            </a:endParaRPr>
          </a:p>
          <a:p>
            <a:pPr indent="0" lvl="0" marL="742950" rtl="0" algn="l">
              <a:spcBef>
                <a:spcPts val="360"/>
              </a:spcBef>
              <a:spcAft>
                <a:spcPts val="0"/>
              </a:spcAft>
              <a:buNone/>
            </a:pPr>
            <a:r>
              <a:t/>
            </a:r>
            <a:endParaRPr sz="1400"/>
          </a:p>
          <a:p>
            <a:pPr indent="0" lvl="0" marL="742950" rtl="0" algn="l">
              <a:spcBef>
                <a:spcPts val="360"/>
              </a:spcBef>
              <a:spcAft>
                <a:spcPts val="0"/>
              </a:spcAft>
              <a:buNone/>
            </a:pPr>
            <a:r>
              <a:t/>
            </a:r>
            <a:endParaRPr sz="1400"/>
          </a:p>
          <a:p>
            <a:pPr indent="-260350" lvl="0" marL="285750" rtl="0" algn="l">
              <a:spcBef>
                <a:spcPts val="360"/>
              </a:spcBef>
              <a:spcAft>
                <a:spcPts val="0"/>
              </a:spcAft>
              <a:buClr>
                <a:srgbClr val="EF7521"/>
              </a:buClr>
              <a:buSzPts val="1400"/>
              <a:buFont typeface="Century Gothic"/>
              <a:buChar char="•"/>
            </a:pPr>
            <a:r>
              <a:rPr lang="en-US" sz="1400"/>
              <a:t>How many patients had a visit on “2019-05-17 00:00:00”?</a:t>
            </a:r>
            <a:endParaRPr sz="1400">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sz="1400"/>
          </a:p>
        </p:txBody>
      </p:sp>
      <p:sp>
        <p:nvSpPr>
          <p:cNvPr id="496" name="Google Shape;496;p6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4 Querying Data in TigerGraph</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8"/>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60350" lvl="0" marL="285750" rtl="0" algn="l">
              <a:spcBef>
                <a:spcPts val="360"/>
              </a:spcBef>
              <a:spcAft>
                <a:spcPts val="0"/>
              </a:spcAft>
              <a:buClr>
                <a:srgbClr val="EF7521"/>
              </a:buClr>
              <a:buSzPts val="1400"/>
              <a:buFont typeface="Century Gothic"/>
              <a:buChar char="•"/>
            </a:pPr>
            <a:r>
              <a:rPr lang="en-US" sz="1400"/>
              <a:t>Write a query for all patients whose last names start with “L”</a:t>
            </a:r>
            <a:endParaRPr sz="1400"/>
          </a:p>
          <a:p>
            <a:pPr indent="0" lvl="0" marL="0" rtl="0" algn="l">
              <a:spcBef>
                <a:spcPts val="360"/>
              </a:spcBef>
              <a:spcAft>
                <a:spcPts val="0"/>
              </a:spcAft>
              <a:buNone/>
            </a:pPr>
            <a:r>
              <a:t/>
            </a:r>
            <a:endParaRPr sz="1400"/>
          </a:p>
          <a:p>
            <a:pPr indent="0" lvl="0" marL="742950" rtl="0" algn="l">
              <a:spcBef>
                <a:spcPts val="360"/>
              </a:spcBef>
              <a:spcAft>
                <a:spcPts val="0"/>
              </a:spcAft>
              <a:buNone/>
            </a:pPr>
            <a:r>
              <a:t/>
            </a:r>
            <a:endParaRPr sz="1400">
              <a:latin typeface="Century Gothic"/>
              <a:ea typeface="Century Gothic"/>
              <a:cs typeface="Century Gothic"/>
              <a:sym typeface="Century Gothic"/>
            </a:endParaRPr>
          </a:p>
          <a:p>
            <a:pPr indent="0" lvl="0" marL="742950" rtl="0" algn="l">
              <a:spcBef>
                <a:spcPts val="360"/>
              </a:spcBef>
              <a:spcAft>
                <a:spcPts val="0"/>
              </a:spcAft>
              <a:buNone/>
            </a:pPr>
            <a:r>
              <a:t/>
            </a:r>
            <a:endParaRPr sz="1400"/>
          </a:p>
          <a:p>
            <a:pPr indent="0" lvl="0" marL="742950" rtl="0" algn="l">
              <a:spcBef>
                <a:spcPts val="360"/>
              </a:spcBef>
              <a:spcAft>
                <a:spcPts val="0"/>
              </a:spcAft>
              <a:buNone/>
            </a:pPr>
            <a:r>
              <a:t/>
            </a:r>
            <a:endParaRPr sz="1400"/>
          </a:p>
          <a:p>
            <a:pPr indent="-260350" lvl="0" marL="285750" rtl="0" algn="l">
              <a:spcBef>
                <a:spcPts val="360"/>
              </a:spcBef>
              <a:spcAft>
                <a:spcPts val="0"/>
              </a:spcAft>
              <a:buClr>
                <a:srgbClr val="EF7521"/>
              </a:buClr>
              <a:buSzPts val="1400"/>
              <a:buFont typeface="Century Gothic"/>
              <a:buChar char="•"/>
            </a:pPr>
            <a:r>
              <a:rPr lang="en-US" sz="1400"/>
              <a:t>How many patients had a visit on “2019-05-17 00:00:00”? 8 Patients</a:t>
            </a:r>
            <a:endParaRPr sz="1400"/>
          </a:p>
          <a:p>
            <a:pPr indent="-196850" lvl="1" marL="742950" rtl="0" algn="l">
              <a:spcBef>
                <a:spcPts val="360"/>
              </a:spcBef>
              <a:spcAft>
                <a:spcPts val="0"/>
              </a:spcAft>
              <a:buSzPts val="1400"/>
              <a:buFont typeface="Century Gothic"/>
              <a:buChar char="–"/>
            </a:pPr>
            <a:r>
              <a:rPr lang="en-US" sz="1400">
                <a:latin typeface="Century Gothic"/>
                <a:ea typeface="Century Gothic"/>
                <a:cs typeface="Century Gothic"/>
                <a:sym typeface="Century Gothic"/>
              </a:rPr>
              <a:t>8 Patients</a:t>
            </a:r>
            <a:endParaRPr sz="1400">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sz="1400"/>
          </a:p>
        </p:txBody>
      </p:sp>
      <p:sp>
        <p:nvSpPr>
          <p:cNvPr id="503" name="Google Shape;503;p6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4 Querying Data in TigerGraph</a:t>
            </a:r>
            <a:endParaRPr/>
          </a:p>
        </p:txBody>
      </p:sp>
      <p:pic>
        <p:nvPicPr>
          <p:cNvPr id="504" name="Google Shape;504;p68"/>
          <p:cNvPicPr preferRelativeResize="0"/>
          <p:nvPr/>
        </p:nvPicPr>
        <p:blipFill>
          <a:blip r:embed="rId3">
            <a:alphaModFix/>
          </a:blip>
          <a:stretch>
            <a:fillRect/>
          </a:stretch>
        </p:blipFill>
        <p:spPr>
          <a:xfrm>
            <a:off x="658550" y="1532063"/>
            <a:ext cx="7219950" cy="942975"/>
          </a:xfrm>
          <a:prstGeom prst="rect">
            <a:avLst/>
          </a:prstGeom>
          <a:noFill/>
          <a:ln>
            <a:noFill/>
          </a:ln>
        </p:spPr>
      </p:pic>
      <p:pic>
        <p:nvPicPr>
          <p:cNvPr id="505" name="Google Shape;505;p68"/>
          <p:cNvPicPr preferRelativeResize="0"/>
          <p:nvPr/>
        </p:nvPicPr>
        <p:blipFill>
          <a:blip r:embed="rId4">
            <a:alphaModFix/>
          </a:blip>
          <a:stretch>
            <a:fillRect/>
          </a:stretch>
        </p:blipFill>
        <p:spPr>
          <a:xfrm>
            <a:off x="610974" y="2832150"/>
            <a:ext cx="7267525" cy="1709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69"/>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Section 5</a:t>
            </a:r>
            <a:endParaRPr/>
          </a:p>
          <a:p>
            <a:pPr indent="0" lvl="0" marL="0" rtl="0" algn="l">
              <a:spcBef>
                <a:spcPts val="0"/>
              </a:spcBef>
              <a:spcAft>
                <a:spcPts val="0"/>
              </a:spcAft>
              <a:buClr>
                <a:schemeClr val="dk1"/>
              </a:buClr>
              <a:buSzPts val="1100"/>
              <a:buFont typeface="Arial"/>
              <a:buNone/>
            </a:pPr>
            <a:r>
              <a:rPr lang="en-US"/>
              <a:t>Introduction to Graph Modeling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0"/>
          <p:cNvSpPr txBox="1"/>
          <p:nvPr>
            <p:ph idx="1" type="body"/>
          </p:nvPr>
        </p:nvSpPr>
        <p:spPr>
          <a:xfrm>
            <a:off x="442475" y="1205075"/>
            <a:ext cx="77775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400">
                <a:solidFill>
                  <a:srgbClr val="595959"/>
                </a:solidFill>
              </a:rPr>
              <a:t>When modeling it is important to have an understanding of what data is available and</a:t>
            </a:r>
            <a:r>
              <a:rPr lang="en-US" sz="1400">
                <a:solidFill>
                  <a:srgbClr val="595959"/>
                </a:solidFill>
              </a:rPr>
              <a:t> how that data will be queried and analyzed</a:t>
            </a:r>
            <a:r>
              <a:rPr lang="en-US" sz="1400">
                <a:solidFill>
                  <a:srgbClr val="595959"/>
                </a:solidFill>
              </a:rPr>
              <a:t>.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Synthea Data Generator can provide connected data relevant to the healthcare industry.</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196850" lvl="1" marL="742950" rtl="0" algn="l">
              <a:spcBef>
                <a:spcPts val="560"/>
              </a:spcBef>
              <a:spcAft>
                <a:spcPts val="0"/>
              </a:spcAft>
              <a:buClr>
                <a:srgbClr val="EF7521"/>
              </a:buClr>
              <a:buSzPts val="1400"/>
              <a:buChar char="–"/>
            </a:pPr>
            <a:r>
              <a:rPr lang="en-US" sz="1400">
                <a:solidFill>
                  <a:srgbClr val="595959"/>
                </a:solidFill>
                <a:latin typeface="Century Gothic"/>
                <a:ea typeface="Century Gothic"/>
                <a:cs typeface="Century Gothic"/>
                <a:sym typeface="Century Gothic"/>
              </a:rPr>
              <a:t>More information on Synthea can be found at </a:t>
            </a:r>
            <a:r>
              <a:rPr lang="en-US" sz="1400" u="sng">
                <a:solidFill>
                  <a:schemeClr val="hlink"/>
                </a:solidFill>
                <a:latin typeface="Century Gothic"/>
                <a:ea typeface="Century Gothic"/>
                <a:cs typeface="Century Gothic"/>
                <a:sym typeface="Century Gothic"/>
                <a:hlinkClick r:id="rId4"/>
              </a:rPr>
              <a:t>https://github.com/synthetichealth/synthea</a:t>
            </a:r>
            <a:endParaRPr sz="14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400">
              <a:solidFill>
                <a:srgbClr val="595959"/>
              </a:solidFill>
              <a:latin typeface="Century Gothic"/>
              <a:ea typeface="Century Gothic"/>
              <a:cs typeface="Century Gothic"/>
              <a:sym typeface="Century Gothic"/>
            </a:endParaRPr>
          </a:p>
          <a:p>
            <a:pPr indent="-260350" lvl="0" marL="285750" rtl="0" algn="l">
              <a:spcBef>
                <a:spcPts val="360"/>
              </a:spcBef>
              <a:spcAft>
                <a:spcPts val="0"/>
              </a:spcAft>
              <a:buClr>
                <a:srgbClr val="EF7521"/>
              </a:buClr>
              <a:buSzPts val="1400"/>
              <a:buFont typeface="Century Gothic"/>
              <a:buChar char="•"/>
            </a:pPr>
            <a:r>
              <a:rPr lang="en-US" sz="1400">
                <a:solidFill>
                  <a:srgbClr val="595959"/>
                </a:solidFill>
              </a:rPr>
              <a:t>In preparation for this section execute “</a:t>
            </a:r>
            <a:r>
              <a:rPr b="1" lang="en-US" sz="1400">
                <a:solidFill>
                  <a:srgbClr val="0000FF"/>
                </a:solidFill>
              </a:rPr>
              <a:t>gradle loadExercise5</a:t>
            </a:r>
            <a:r>
              <a:rPr lang="en-US" sz="1400">
                <a:solidFill>
                  <a:srgbClr val="595959"/>
                </a:solidFill>
              </a:rPr>
              <a:t>”</a:t>
            </a:r>
            <a:endParaRPr sz="1400">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518" name="Google Shape;518;p7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Synthea Data Generator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Graph Modeling is Iterative</a:t>
            </a:r>
            <a:endParaRPr/>
          </a:p>
        </p:txBody>
      </p:sp>
      <p:pic>
        <p:nvPicPr>
          <p:cNvPr id="91" name="Google Shape;91;p17"/>
          <p:cNvPicPr preferRelativeResize="0"/>
          <p:nvPr/>
        </p:nvPicPr>
        <p:blipFill>
          <a:blip r:embed="rId3">
            <a:alphaModFix/>
          </a:blip>
          <a:stretch>
            <a:fillRect/>
          </a:stretch>
        </p:blipFill>
        <p:spPr>
          <a:xfrm>
            <a:off x="1565575" y="1285625"/>
            <a:ext cx="5915025" cy="32956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1"/>
          <p:cNvSpPr txBox="1"/>
          <p:nvPr>
            <p:ph idx="1" type="body"/>
          </p:nvPr>
        </p:nvSpPr>
        <p:spPr>
          <a:xfrm>
            <a:off x="457200" y="1200150"/>
            <a:ext cx="7176000" cy="102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The Synthea data generator will produce the following entities and associated relationships</a:t>
            </a:r>
            <a:endParaRPr>
              <a:solidFill>
                <a:srgbClr val="595959"/>
              </a:solidFill>
            </a:endParaRPr>
          </a:p>
        </p:txBody>
      </p:sp>
      <p:sp>
        <p:nvSpPr>
          <p:cNvPr id="525" name="Google Shape;525;p7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Synthea Data Entities </a:t>
            </a:r>
            <a:endParaRPr/>
          </a:p>
        </p:txBody>
      </p:sp>
      <p:sp>
        <p:nvSpPr>
          <p:cNvPr id="526" name="Google Shape;526;p71"/>
          <p:cNvSpPr txBox="1"/>
          <p:nvPr/>
        </p:nvSpPr>
        <p:spPr>
          <a:xfrm>
            <a:off x="457200" y="1950250"/>
            <a:ext cx="3724200" cy="21135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Allergies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Care Plans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Conditions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Encounters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Imaging Studies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Immunizations</a:t>
            </a:r>
            <a:endParaRPr sz="1800">
              <a:solidFill>
                <a:srgbClr val="595959"/>
              </a:solidFill>
              <a:latin typeface="Century Gothic"/>
              <a:ea typeface="Century Gothic"/>
              <a:cs typeface="Century Gothic"/>
              <a:sym typeface="Century Gothic"/>
            </a:endParaRPr>
          </a:p>
          <a:p>
            <a:pPr indent="0" lvl="0" marL="0" rtl="0" algn="l">
              <a:spcBef>
                <a:spcPts val="0"/>
              </a:spcBef>
              <a:spcAft>
                <a:spcPts val="0"/>
              </a:spcAft>
              <a:buNone/>
            </a:pPr>
            <a:r>
              <a:t/>
            </a:r>
            <a:endParaRPr/>
          </a:p>
        </p:txBody>
      </p:sp>
      <p:sp>
        <p:nvSpPr>
          <p:cNvPr id="527" name="Google Shape;527;p71"/>
          <p:cNvSpPr txBox="1"/>
          <p:nvPr/>
        </p:nvSpPr>
        <p:spPr>
          <a:xfrm>
            <a:off x="4334400" y="1950250"/>
            <a:ext cx="3724200" cy="2192700"/>
          </a:xfrm>
          <a:prstGeom prst="rect">
            <a:avLst/>
          </a:prstGeom>
          <a:noFill/>
          <a:ln>
            <a:noFill/>
          </a:ln>
        </p:spPr>
        <p:txBody>
          <a:bodyPr anchorCtr="0" anchor="t" bIns="91425" lIns="91425" spcFirstLastPara="1" rIns="91425" wrap="square" tIns="91425">
            <a:noAutofit/>
          </a:bodyPr>
          <a:lstStyle/>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M</a:t>
            </a:r>
            <a:r>
              <a:rPr lang="en-US" sz="1800">
                <a:solidFill>
                  <a:srgbClr val="595959"/>
                </a:solidFill>
                <a:latin typeface="Century Gothic"/>
                <a:ea typeface="Century Gothic"/>
                <a:cs typeface="Century Gothic"/>
                <a:sym typeface="Century Gothic"/>
              </a:rPr>
              <a:t>edications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Observations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Patients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Procedures</a:t>
            </a:r>
            <a:endParaRPr sz="1800">
              <a:solidFill>
                <a:srgbClr val="595959"/>
              </a:solidFill>
              <a:latin typeface="Century Gothic"/>
              <a:ea typeface="Century Gothic"/>
              <a:cs typeface="Century Gothic"/>
              <a:sym typeface="Century Gothic"/>
            </a:endParaRPr>
          </a:p>
          <a:p>
            <a:pPr indent="-285750" lvl="0" marL="285750" rtl="0" algn="l">
              <a:spcBef>
                <a:spcPts val="0"/>
              </a:spcBef>
              <a:spcAft>
                <a:spcPts val="0"/>
              </a:spcAft>
              <a:buClr>
                <a:srgbClr val="EF7521"/>
              </a:buClr>
              <a:buSzPts val="1800"/>
              <a:buChar char="•"/>
            </a:pPr>
            <a:r>
              <a:rPr lang="en-US" sz="1800">
                <a:solidFill>
                  <a:srgbClr val="595959"/>
                </a:solidFill>
                <a:latin typeface="Century Gothic"/>
                <a:ea typeface="Century Gothic"/>
                <a:cs typeface="Century Gothic"/>
                <a:sym typeface="Century Gothic"/>
              </a:rPr>
              <a:t>Providers</a:t>
            </a:r>
            <a:endParaRPr sz="1800">
              <a:solidFill>
                <a:srgbClr val="595959"/>
              </a:solidFill>
              <a:latin typeface="Century Gothic"/>
              <a:ea typeface="Century Gothic"/>
              <a:cs typeface="Century Gothic"/>
              <a:sym typeface="Century Gothic"/>
            </a:endParaRPr>
          </a:p>
          <a:p>
            <a:pPr indent="0" lvl="0" marL="0" rtl="0" algn="l">
              <a:spcBef>
                <a:spcPts val="360"/>
              </a:spcBef>
              <a:spcAft>
                <a:spcPts val="0"/>
              </a:spcAft>
              <a:buNone/>
            </a:pPr>
            <a:r>
              <a:t/>
            </a:r>
            <a:endParaRPr sz="1800">
              <a:solidFill>
                <a:srgbClr val="595959"/>
              </a:solidFill>
              <a:latin typeface="Century Gothic"/>
              <a:ea typeface="Century Gothic"/>
              <a:cs typeface="Century Gothic"/>
              <a:sym typeface="Century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72"/>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Patient Centric Clinical Model</a:t>
            </a:r>
            <a:endParaRPr/>
          </a:p>
        </p:txBody>
      </p:sp>
      <p:sp>
        <p:nvSpPr>
          <p:cNvPr id="534" name="Google Shape;534;p72"/>
          <p:cNvSpPr/>
          <p:nvPr/>
        </p:nvSpPr>
        <p:spPr>
          <a:xfrm>
            <a:off x="529875" y="2020375"/>
            <a:ext cx="2430000" cy="77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t>Patient</a:t>
            </a:r>
            <a:endParaRPr b="1" sz="3000"/>
          </a:p>
        </p:txBody>
      </p:sp>
      <p:sp>
        <p:nvSpPr>
          <p:cNvPr id="535" name="Google Shape;535;p72"/>
          <p:cNvSpPr/>
          <p:nvPr/>
        </p:nvSpPr>
        <p:spPr>
          <a:xfrm>
            <a:off x="5004150" y="1300975"/>
            <a:ext cx="1790100" cy="37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595959"/>
                </a:solidFill>
                <a:latin typeface="Century Gothic"/>
                <a:ea typeface="Century Gothic"/>
                <a:cs typeface="Century Gothic"/>
                <a:sym typeface="Century Gothic"/>
              </a:rPr>
              <a:t>Allergies</a:t>
            </a:r>
            <a:endParaRPr b="1" sz="1800">
              <a:solidFill>
                <a:srgbClr val="595959"/>
              </a:solidFill>
              <a:latin typeface="Century Gothic"/>
              <a:ea typeface="Century Gothic"/>
              <a:cs typeface="Century Gothic"/>
              <a:sym typeface="Century Gothic"/>
            </a:endParaRPr>
          </a:p>
        </p:txBody>
      </p:sp>
      <p:sp>
        <p:nvSpPr>
          <p:cNvPr id="536" name="Google Shape;536;p72"/>
          <p:cNvSpPr/>
          <p:nvPr/>
        </p:nvSpPr>
        <p:spPr>
          <a:xfrm>
            <a:off x="5004150" y="1795900"/>
            <a:ext cx="20304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595959"/>
                </a:solidFill>
                <a:latin typeface="Century Gothic"/>
                <a:ea typeface="Century Gothic"/>
                <a:cs typeface="Century Gothic"/>
                <a:sym typeface="Century Gothic"/>
              </a:rPr>
              <a:t>Care Plan</a:t>
            </a:r>
            <a:endParaRPr b="1" sz="1800">
              <a:solidFill>
                <a:srgbClr val="595959"/>
              </a:solidFill>
              <a:latin typeface="Century Gothic"/>
              <a:ea typeface="Century Gothic"/>
              <a:cs typeface="Century Gothic"/>
              <a:sym typeface="Century Gothic"/>
            </a:endParaRPr>
          </a:p>
        </p:txBody>
      </p:sp>
      <p:cxnSp>
        <p:nvCxnSpPr>
          <p:cNvPr id="537" name="Google Shape;537;p72"/>
          <p:cNvCxnSpPr>
            <a:stCxn id="534" idx="6"/>
            <a:endCxn id="535" idx="2"/>
          </p:cNvCxnSpPr>
          <p:nvPr/>
        </p:nvCxnSpPr>
        <p:spPr>
          <a:xfrm flipH="1" rot="10800000">
            <a:off x="2959875" y="1485925"/>
            <a:ext cx="2044200" cy="923400"/>
          </a:xfrm>
          <a:prstGeom prst="straightConnector1">
            <a:avLst/>
          </a:prstGeom>
          <a:noFill/>
          <a:ln cap="flat" cmpd="sng" w="38100">
            <a:solidFill>
              <a:schemeClr val="dk2"/>
            </a:solidFill>
            <a:prstDash val="solid"/>
            <a:round/>
            <a:headEnd len="med" w="med" type="none"/>
            <a:tailEnd len="med" w="med" type="triangle"/>
          </a:ln>
        </p:spPr>
      </p:cxnSp>
      <p:cxnSp>
        <p:nvCxnSpPr>
          <p:cNvPr id="538" name="Google Shape;538;p72"/>
          <p:cNvCxnSpPr>
            <a:stCxn id="534" idx="6"/>
            <a:endCxn id="536" idx="2"/>
          </p:cNvCxnSpPr>
          <p:nvPr/>
        </p:nvCxnSpPr>
        <p:spPr>
          <a:xfrm flipH="1" rot="10800000">
            <a:off x="2959875" y="1958725"/>
            <a:ext cx="2044200" cy="450600"/>
          </a:xfrm>
          <a:prstGeom prst="straightConnector1">
            <a:avLst/>
          </a:prstGeom>
          <a:noFill/>
          <a:ln cap="flat" cmpd="sng" w="38100">
            <a:solidFill>
              <a:schemeClr val="dk2"/>
            </a:solidFill>
            <a:prstDash val="solid"/>
            <a:round/>
            <a:headEnd len="med" w="med" type="none"/>
            <a:tailEnd len="med" w="med" type="triangle"/>
          </a:ln>
        </p:spPr>
      </p:cxnSp>
      <p:sp>
        <p:nvSpPr>
          <p:cNvPr id="539" name="Google Shape;539;p72"/>
          <p:cNvSpPr/>
          <p:nvPr/>
        </p:nvSpPr>
        <p:spPr>
          <a:xfrm>
            <a:off x="5004150" y="2246425"/>
            <a:ext cx="20304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595959"/>
                </a:solidFill>
                <a:latin typeface="Century Gothic"/>
                <a:ea typeface="Century Gothic"/>
                <a:cs typeface="Century Gothic"/>
                <a:sym typeface="Century Gothic"/>
              </a:rPr>
              <a:t>Condition</a:t>
            </a:r>
            <a:endParaRPr b="1" sz="1800">
              <a:solidFill>
                <a:srgbClr val="595959"/>
              </a:solidFill>
              <a:latin typeface="Century Gothic"/>
              <a:ea typeface="Century Gothic"/>
              <a:cs typeface="Century Gothic"/>
              <a:sym typeface="Century Gothic"/>
            </a:endParaRPr>
          </a:p>
        </p:txBody>
      </p:sp>
      <p:sp>
        <p:nvSpPr>
          <p:cNvPr id="540" name="Google Shape;540;p72"/>
          <p:cNvSpPr/>
          <p:nvPr/>
        </p:nvSpPr>
        <p:spPr>
          <a:xfrm>
            <a:off x="5046925" y="2696950"/>
            <a:ext cx="20304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595959"/>
                </a:solidFill>
                <a:latin typeface="Century Gothic"/>
                <a:ea typeface="Century Gothic"/>
                <a:cs typeface="Century Gothic"/>
                <a:sym typeface="Century Gothic"/>
              </a:rPr>
              <a:t>Imaging</a:t>
            </a:r>
            <a:endParaRPr b="1" sz="1800">
              <a:solidFill>
                <a:srgbClr val="595959"/>
              </a:solidFill>
              <a:latin typeface="Century Gothic"/>
              <a:ea typeface="Century Gothic"/>
              <a:cs typeface="Century Gothic"/>
              <a:sym typeface="Century Gothic"/>
            </a:endParaRPr>
          </a:p>
        </p:txBody>
      </p:sp>
      <p:cxnSp>
        <p:nvCxnSpPr>
          <p:cNvPr id="541" name="Google Shape;541;p72"/>
          <p:cNvCxnSpPr>
            <a:stCxn id="534" idx="6"/>
            <a:endCxn id="539" idx="2"/>
          </p:cNvCxnSpPr>
          <p:nvPr/>
        </p:nvCxnSpPr>
        <p:spPr>
          <a:xfrm>
            <a:off x="2959875" y="2409325"/>
            <a:ext cx="2044200" cy="0"/>
          </a:xfrm>
          <a:prstGeom prst="straightConnector1">
            <a:avLst/>
          </a:prstGeom>
          <a:noFill/>
          <a:ln cap="flat" cmpd="sng" w="38100">
            <a:solidFill>
              <a:schemeClr val="dk2"/>
            </a:solidFill>
            <a:prstDash val="solid"/>
            <a:round/>
            <a:headEnd len="med" w="med" type="none"/>
            <a:tailEnd len="med" w="med" type="triangle"/>
          </a:ln>
        </p:spPr>
      </p:cxnSp>
      <p:cxnSp>
        <p:nvCxnSpPr>
          <p:cNvPr id="542" name="Google Shape;542;p72"/>
          <p:cNvCxnSpPr>
            <a:stCxn id="534" idx="6"/>
            <a:endCxn id="540" idx="2"/>
          </p:cNvCxnSpPr>
          <p:nvPr/>
        </p:nvCxnSpPr>
        <p:spPr>
          <a:xfrm>
            <a:off x="2959875" y="2409325"/>
            <a:ext cx="2087100" cy="450600"/>
          </a:xfrm>
          <a:prstGeom prst="straightConnector1">
            <a:avLst/>
          </a:prstGeom>
          <a:noFill/>
          <a:ln cap="flat" cmpd="sng" w="38100">
            <a:solidFill>
              <a:schemeClr val="dk2"/>
            </a:solidFill>
            <a:prstDash val="solid"/>
            <a:round/>
            <a:headEnd len="med" w="med" type="none"/>
            <a:tailEnd len="med" w="med" type="triangle"/>
          </a:ln>
        </p:spPr>
      </p:cxnSp>
      <p:sp>
        <p:nvSpPr>
          <p:cNvPr id="543" name="Google Shape;543;p72"/>
          <p:cNvSpPr/>
          <p:nvPr/>
        </p:nvSpPr>
        <p:spPr>
          <a:xfrm>
            <a:off x="5046975" y="3122950"/>
            <a:ext cx="22737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595959"/>
                </a:solidFill>
                <a:latin typeface="Century Gothic"/>
                <a:ea typeface="Century Gothic"/>
                <a:cs typeface="Century Gothic"/>
                <a:sym typeface="Century Gothic"/>
              </a:rPr>
              <a:t>Medication</a:t>
            </a:r>
            <a:endParaRPr b="1" sz="1800">
              <a:solidFill>
                <a:srgbClr val="595959"/>
              </a:solidFill>
              <a:latin typeface="Century Gothic"/>
              <a:ea typeface="Century Gothic"/>
              <a:cs typeface="Century Gothic"/>
              <a:sym typeface="Century Gothic"/>
            </a:endParaRPr>
          </a:p>
        </p:txBody>
      </p:sp>
      <p:cxnSp>
        <p:nvCxnSpPr>
          <p:cNvPr id="544" name="Google Shape;544;p72"/>
          <p:cNvCxnSpPr>
            <a:stCxn id="534" idx="6"/>
            <a:endCxn id="543" idx="2"/>
          </p:cNvCxnSpPr>
          <p:nvPr/>
        </p:nvCxnSpPr>
        <p:spPr>
          <a:xfrm>
            <a:off x="2959875" y="2409325"/>
            <a:ext cx="2087100" cy="876600"/>
          </a:xfrm>
          <a:prstGeom prst="straightConnector1">
            <a:avLst/>
          </a:prstGeom>
          <a:noFill/>
          <a:ln cap="flat" cmpd="sng" w="38100">
            <a:solidFill>
              <a:schemeClr val="dk2"/>
            </a:solidFill>
            <a:prstDash val="solid"/>
            <a:round/>
            <a:headEnd len="med" w="med" type="none"/>
            <a:tailEnd len="med" w="med" type="triangle"/>
          </a:ln>
        </p:spPr>
      </p:cxnSp>
      <p:sp>
        <p:nvSpPr>
          <p:cNvPr id="545" name="Google Shape;545;p72"/>
          <p:cNvSpPr/>
          <p:nvPr/>
        </p:nvSpPr>
        <p:spPr>
          <a:xfrm>
            <a:off x="5046975" y="3573550"/>
            <a:ext cx="23895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1800">
                <a:solidFill>
                  <a:srgbClr val="595959"/>
                </a:solidFill>
                <a:latin typeface="Century Gothic"/>
                <a:ea typeface="Century Gothic"/>
                <a:cs typeface="Century Gothic"/>
                <a:sym typeface="Century Gothic"/>
              </a:rPr>
              <a:t>Observations</a:t>
            </a:r>
            <a:endParaRPr b="1" sz="1800">
              <a:solidFill>
                <a:srgbClr val="595959"/>
              </a:solidFill>
              <a:latin typeface="Century Gothic"/>
              <a:ea typeface="Century Gothic"/>
              <a:cs typeface="Century Gothic"/>
              <a:sym typeface="Century Gothic"/>
            </a:endParaRPr>
          </a:p>
        </p:txBody>
      </p:sp>
      <p:cxnSp>
        <p:nvCxnSpPr>
          <p:cNvPr id="546" name="Google Shape;546;p72"/>
          <p:cNvCxnSpPr>
            <a:stCxn id="534" idx="6"/>
            <a:endCxn id="545" idx="2"/>
          </p:cNvCxnSpPr>
          <p:nvPr/>
        </p:nvCxnSpPr>
        <p:spPr>
          <a:xfrm>
            <a:off x="2959875" y="2409325"/>
            <a:ext cx="2087100" cy="1327200"/>
          </a:xfrm>
          <a:prstGeom prst="straightConnector1">
            <a:avLst/>
          </a:prstGeom>
          <a:noFill/>
          <a:ln cap="flat" cmpd="sng" w="38100">
            <a:solidFill>
              <a:schemeClr val="dk2"/>
            </a:solidFill>
            <a:prstDash val="solid"/>
            <a:round/>
            <a:headEnd len="med" w="med" type="none"/>
            <a:tailEnd len="med" w="med" type="triangle"/>
          </a:ln>
        </p:spPr>
      </p:cxnSp>
      <p:sp>
        <p:nvSpPr>
          <p:cNvPr id="547" name="Google Shape;547;p72"/>
          <p:cNvSpPr txBox="1"/>
          <p:nvPr/>
        </p:nvSpPr>
        <p:spPr>
          <a:xfrm>
            <a:off x="3651675" y="1451350"/>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48" name="Google Shape;548;p72"/>
          <p:cNvSpPr/>
          <p:nvPr/>
        </p:nvSpPr>
        <p:spPr>
          <a:xfrm>
            <a:off x="5089875" y="3999475"/>
            <a:ext cx="20304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1800">
                <a:solidFill>
                  <a:srgbClr val="595959"/>
                </a:solidFill>
                <a:latin typeface="Century Gothic"/>
                <a:ea typeface="Century Gothic"/>
                <a:cs typeface="Century Gothic"/>
                <a:sym typeface="Century Gothic"/>
              </a:rPr>
              <a:t>Procedure</a:t>
            </a:r>
            <a:endParaRPr b="1" sz="1800">
              <a:solidFill>
                <a:srgbClr val="595959"/>
              </a:solidFill>
              <a:latin typeface="Century Gothic"/>
              <a:ea typeface="Century Gothic"/>
              <a:cs typeface="Century Gothic"/>
              <a:sym typeface="Century Gothic"/>
            </a:endParaRPr>
          </a:p>
        </p:txBody>
      </p:sp>
      <p:cxnSp>
        <p:nvCxnSpPr>
          <p:cNvPr id="549" name="Google Shape;549;p72"/>
          <p:cNvCxnSpPr>
            <a:stCxn id="534" idx="6"/>
            <a:endCxn id="548" idx="2"/>
          </p:cNvCxnSpPr>
          <p:nvPr/>
        </p:nvCxnSpPr>
        <p:spPr>
          <a:xfrm>
            <a:off x="2959875" y="2409325"/>
            <a:ext cx="2130000" cy="1753200"/>
          </a:xfrm>
          <a:prstGeom prst="straightConnector1">
            <a:avLst/>
          </a:prstGeom>
          <a:noFill/>
          <a:ln cap="flat" cmpd="sng" w="38100">
            <a:solidFill>
              <a:schemeClr val="dk2"/>
            </a:solidFill>
            <a:prstDash val="solid"/>
            <a:round/>
            <a:headEnd len="med" w="med" type="none"/>
            <a:tailEnd len="med" w="med" type="triangle"/>
          </a:ln>
        </p:spPr>
      </p:cxnSp>
      <p:sp>
        <p:nvSpPr>
          <p:cNvPr id="550" name="Google Shape;550;p72"/>
          <p:cNvSpPr txBox="1"/>
          <p:nvPr/>
        </p:nvSpPr>
        <p:spPr>
          <a:xfrm>
            <a:off x="3968525" y="1832450"/>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1" name="Google Shape;551;p72"/>
          <p:cNvSpPr txBox="1"/>
          <p:nvPr/>
        </p:nvSpPr>
        <p:spPr>
          <a:xfrm>
            <a:off x="4157475" y="2108750"/>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2" name="Google Shape;552;p72"/>
          <p:cNvSpPr txBox="1"/>
          <p:nvPr/>
        </p:nvSpPr>
        <p:spPr>
          <a:xfrm>
            <a:off x="4220250" y="2427600"/>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3" name="Google Shape;553;p72"/>
          <p:cNvSpPr txBox="1"/>
          <p:nvPr/>
        </p:nvSpPr>
        <p:spPr>
          <a:xfrm>
            <a:off x="4355175" y="2766138"/>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4" name="Google Shape;554;p72"/>
          <p:cNvSpPr txBox="1"/>
          <p:nvPr/>
        </p:nvSpPr>
        <p:spPr>
          <a:xfrm>
            <a:off x="4256800" y="3022738"/>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5" name="Google Shape;555;p72"/>
          <p:cNvSpPr txBox="1"/>
          <p:nvPr/>
        </p:nvSpPr>
        <p:spPr>
          <a:xfrm>
            <a:off x="3868500" y="3511363"/>
            <a:ext cx="7035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HAS</a:t>
            </a:r>
            <a:endParaRPr b="1" sz="1200"/>
          </a:p>
        </p:txBody>
      </p:sp>
      <p:sp>
        <p:nvSpPr>
          <p:cNvPr id="556" name="Google Shape;556;p72"/>
          <p:cNvSpPr/>
          <p:nvPr/>
        </p:nvSpPr>
        <p:spPr>
          <a:xfrm>
            <a:off x="1168250" y="3253513"/>
            <a:ext cx="13674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Encounter</a:t>
            </a:r>
            <a:endParaRPr b="1" sz="1200"/>
          </a:p>
        </p:txBody>
      </p:sp>
      <p:sp>
        <p:nvSpPr>
          <p:cNvPr id="557" name="Google Shape;557;p72"/>
          <p:cNvSpPr/>
          <p:nvPr/>
        </p:nvSpPr>
        <p:spPr>
          <a:xfrm>
            <a:off x="1665700" y="3930400"/>
            <a:ext cx="16008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Organization</a:t>
            </a:r>
            <a:endParaRPr b="1" sz="1200"/>
          </a:p>
        </p:txBody>
      </p:sp>
      <p:sp>
        <p:nvSpPr>
          <p:cNvPr id="558" name="Google Shape;558;p72"/>
          <p:cNvSpPr/>
          <p:nvPr/>
        </p:nvSpPr>
        <p:spPr>
          <a:xfrm>
            <a:off x="2622400" y="4582375"/>
            <a:ext cx="1287600" cy="32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Provider</a:t>
            </a:r>
            <a:endParaRPr b="1" sz="1200"/>
          </a:p>
        </p:txBody>
      </p:sp>
      <p:cxnSp>
        <p:nvCxnSpPr>
          <p:cNvPr id="559" name="Google Shape;559;p72"/>
          <p:cNvCxnSpPr>
            <a:stCxn id="534" idx="4"/>
            <a:endCxn id="556" idx="0"/>
          </p:cNvCxnSpPr>
          <p:nvPr/>
        </p:nvCxnSpPr>
        <p:spPr>
          <a:xfrm>
            <a:off x="1744875" y="2798275"/>
            <a:ext cx="107100" cy="455100"/>
          </a:xfrm>
          <a:prstGeom prst="straightConnector1">
            <a:avLst/>
          </a:prstGeom>
          <a:noFill/>
          <a:ln cap="flat" cmpd="sng" w="38100">
            <a:solidFill>
              <a:schemeClr val="dk2"/>
            </a:solidFill>
            <a:prstDash val="solid"/>
            <a:round/>
            <a:headEnd len="med" w="med" type="none"/>
            <a:tailEnd len="med" w="med" type="triangle"/>
          </a:ln>
        </p:spPr>
      </p:cxnSp>
      <p:cxnSp>
        <p:nvCxnSpPr>
          <p:cNvPr id="560" name="Google Shape;560;p72"/>
          <p:cNvCxnSpPr>
            <a:stCxn id="556" idx="4"/>
            <a:endCxn id="557" idx="0"/>
          </p:cNvCxnSpPr>
          <p:nvPr/>
        </p:nvCxnSpPr>
        <p:spPr>
          <a:xfrm>
            <a:off x="1851950" y="3579313"/>
            <a:ext cx="614100" cy="351000"/>
          </a:xfrm>
          <a:prstGeom prst="straightConnector1">
            <a:avLst/>
          </a:prstGeom>
          <a:noFill/>
          <a:ln cap="flat" cmpd="sng" w="38100">
            <a:solidFill>
              <a:schemeClr val="dk2"/>
            </a:solidFill>
            <a:prstDash val="solid"/>
            <a:round/>
            <a:headEnd len="med" w="med" type="none"/>
            <a:tailEnd len="med" w="med" type="triangle"/>
          </a:ln>
        </p:spPr>
      </p:cxnSp>
      <p:cxnSp>
        <p:nvCxnSpPr>
          <p:cNvPr id="561" name="Google Shape;561;p72"/>
          <p:cNvCxnSpPr>
            <a:stCxn id="557" idx="4"/>
            <a:endCxn id="558" idx="0"/>
          </p:cNvCxnSpPr>
          <p:nvPr/>
        </p:nvCxnSpPr>
        <p:spPr>
          <a:xfrm>
            <a:off x="2466100" y="4256200"/>
            <a:ext cx="800100" cy="3261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Google Shape;567;p73"/>
          <p:cNvPicPr preferRelativeResize="0"/>
          <p:nvPr/>
        </p:nvPicPr>
        <p:blipFill>
          <a:blip r:embed="rId3">
            <a:alphaModFix/>
          </a:blip>
          <a:stretch>
            <a:fillRect/>
          </a:stretch>
        </p:blipFill>
        <p:spPr>
          <a:xfrm>
            <a:off x="3835051" y="976500"/>
            <a:ext cx="5308948" cy="4162074"/>
          </a:xfrm>
          <a:prstGeom prst="rect">
            <a:avLst/>
          </a:prstGeom>
          <a:noFill/>
          <a:ln>
            <a:noFill/>
          </a:ln>
        </p:spPr>
      </p:pic>
      <p:sp>
        <p:nvSpPr>
          <p:cNvPr id="568" name="Google Shape;568;p73"/>
          <p:cNvSpPr txBox="1"/>
          <p:nvPr>
            <p:ph idx="1" type="body"/>
          </p:nvPr>
        </p:nvSpPr>
        <p:spPr>
          <a:xfrm>
            <a:off x="457200" y="976500"/>
            <a:ext cx="8196000" cy="377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400">
                <a:solidFill>
                  <a:srgbClr val="595959"/>
                </a:solidFill>
              </a:rPr>
              <a:t>The Synthea data follows the relational model</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rPr lang="en-US" sz="1400">
                <a:solidFill>
                  <a:srgbClr val="595959"/>
                </a:solidFill>
              </a:rPr>
              <a:t>The full model can be explored at </a:t>
            </a:r>
            <a:endParaRPr sz="1400">
              <a:solidFill>
                <a:srgbClr val="595959"/>
              </a:solidFill>
            </a:endParaRPr>
          </a:p>
          <a:p>
            <a:pPr indent="0" lvl="0" marL="0" marR="0" rtl="0" algn="l">
              <a:lnSpc>
                <a:spcPct val="100000"/>
              </a:lnSpc>
              <a:spcBef>
                <a:spcPts val="360"/>
              </a:spcBef>
              <a:spcAft>
                <a:spcPts val="0"/>
              </a:spcAft>
              <a:buNone/>
            </a:pPr>
            <a:r>
              <a:rPr lang="en-US" sz="1400" u="sng">
                <a:solidFill>
                  <a:schemeClr val="hlink"/>
                </a:solidFill>
                <a:hlinkClick r:id="rId4"/>
              </a:rPr>
              <a:t>https://github.com/synthetichealth/</a:t>
            </a:r>
            <a:endParaRPr/>
          </a:p>
          <a:p>
            <a:pPr indent="0" lvl="0" marL="0" marR="0" rtl="0" algn="l">
              <a:lnSpc>
                <a:spcPct val="100000"/>
              </a:lnSpc>
              <a:spcBef>
                <a:spcPts val="360"/>
              </a:spcBef>
              <a:spcAft>
                <a:spcPts val="0"/>
              </a:spcAft>
              <a:buNone/>
            </a:pPr>
            <a:r>
              <a:rPr lang="en-US" sz="1400" u="sng">
                <a:solidFill>
                  <a:schemeClr val="hlink"/>
                </a:solidFill>
                <a:hlinkClick r:id="rId5"/>
              </a:rPr>
              <a:t>synthea/wiki/CSV-File-Data-Dictionary</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0" lvl="0" marL="0" marR="0" rtl="0" algn="l">
              <a:lnSpc>
                <a:spcPct val="100000"/>
              </a:lnSpc>
              <a:spcBef>
                <a:spcPts val="360"/>
              </a:spcBef>
              <a:spcAft>
                <a:spcPts val="0"/>
              </a:spcAft>
              <a:buNone/>
            </a:pPr>
            <a:r>
              <a:rPr lang="en-US" sz="1400">
                <a:solidFill>
                  <a:srgbClr val="595959"/>
                </a:solidFill>
              </a:rPr>
              <a:t>This course will make use of data</a:t>
            </a:r>
            <a:endParaRPr sz="1400">
              <a:solidFill>
                <a:srgbClr val="595959"/>
              </a:solidFill>
            </a:endParaRPr>
          </a:p>
          <a:p>
            <a:pPr indent="0" lvl="0" marL="0" marR="0" rtl="0" algn="l">
              <a:lnSpc>
                <a:spcPct val="100000"/>
              </a:lnSpc>
              <a:spcBef>
                <a:spcPts val="360"/>
              </a:spcBef>
              <a:spcAft>
                <a:spcPts val="0"/>
              </a:spcAft>
              <a:buNone/>
            </a:pPr>
            <a:r>
              <a:rPr lang="en-US" sz="1400">
                <a:solidFill>
                  <a:srgbClr val="595959"/>
                </a:solidFill>
              </a:rPr>
              <a:t>provided by Synthea, but will not necessarily</a:t>
            </a:r>
            <a:endParaRPr sz="1400">
              <a:solidFill>
                <a:srgbClr val="595959"/>
              </a:solidFill>
            </a:endParaRPr>
          </a:p>
          <a:p>
            <a:pPr indent="0" lvl="0" marL="0" marR="0" rtl="0" algn="l">
              <a:lnSpc>
                <a:spcPct val="100000"/>
              </a:lnSpc>
              <a:spcBef>
                <a:spcPts val="360"/>
              </a:spcBef>
              <a:spcAft>
                <a:spcPts val="0"/>
              </a:spcAft>
              <a:buNone/>
            </a:pPr>
            <a:r>
              <a:rPr lang="en-US" sz="1400">
                <a:solidFill>
                  <a:srgbClr val="595959"/>
                </a:solidFill>
              </a:rPr>
              <a:t>adhere to the schema provided by Synthea.</a:t>
            </a:r>
            <a:endParaRPr sz="1400">
              <a:solidFill>
                <a:srgbClr val="595959"/>
              </a:solidFill>
            </a:endParaRPr>
          </a:p>
        </p:txBody>
      </p:sp>
      <p:sp>
        <p:nvSpPr>
          <p:cNvPr id="569" name="Google Shape;569;p7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Synthea Schema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4"/>
          <p:cNvSpPr txBox="1"/>
          <p:nvPr>
            <p:ph idx="1" type="body"/>
          </p:nvPr>
        </p:nvSpPr>
        <p:spPr>
          <a:xfrm>
            <a:off x="457200" y="1200150"/>
            <a:ext cx="8229600" cy="3394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Clr>
                <a:srgbClr val="EF7521"/>
              </a:buClr>
              <a:buSzPts val="1800"/>
              <a:buChar char="●"/>
            </a:pPr>
            <a:r>
              <a:rPr lang="en-US"/>
              <a:t>There are no claims in this model</a:t>
            </a:r>
            <a:endParaRPr/>
          </a:p>
          <a:p>
            <a:pPr indent="0" lvl="0" marL="457200" rtl="0" algn="l">
              <a:spcBef>
                <a:spcPts val="360"/>
              </a:spcBef>
              <a:spcAft>
                <a:spcPts val="0"/>
              </a:spcAft>
              <a:buNone/>
            </a:pPr>
            <a:r>
              <a:t/>
            </a:r>
            <a:endParaRPr/>
          </a:p>
          <a:p>
            <a:pPr indent="-342900" lvl="0" marL="457200" rtl="0" algn="l">
              <a:spcBef>
                <a:spcPts val="360"/>
              </a:spcBef>
              <a:spcAft>
                <a:spcPts val="0"/>
              </a:spcAft>
              <a:buClr>
                <a:srgbClr val="EF7521"/>
              </a:buClr>
              <a:buSzPts val="1800"/>
              <a:buChar char="●"/>
            </a:pPr>
            <a:r>
              <a:rPr lang="en-US"/>
              <a:t>Providers are frequently related to many organizations and organizations contain many providers</a:t>
            </a:r>
            <a:endParaRPr/>
          </a:p>
          <a:p>
            <a:pPr indent="0" lvl="0" marL="457200" rtl="0" algn="l">
              <a:spcBef>
                <a:spcPts val="360"/>
              </a:spcBef>
              <a:spcAft>
                <a:spcPts val="0"/>
              </a:spcAft>
              <a:buNone/>
            </a:pPr>
            <a:r>
              <a:t/>
            </a:r>
            <a:endParaRPr/>
          </a:p>
          <a:p>
            <a:pPr indent="-342900" lvl="0" marL="457200" rtl="0" algn="l">
              <a:spcBef>
                <a:spcPts val="360"/>
              </a:spcBef>
              <a:spcAft>
                <a:spcPts val="0"/>
              </a:spcAft>
              <a:buClr>
                <a:srgbClr val="EF7521"/>
              </a:buClr>
              <a:buSzPts val="1800"/>
              <a:buChar char="●"/>
            </a:pPr>
            <a:r>
              <a:rPr lang="en-US"/>
              <a:t>There are no genomics or IoT data in the model</a:t>
            </a:r>
            <a:endParaRPr/>
          </a:p>
        </p:txBody>
      </p:sp>
      <p:sp>
        <p:nvSpPr>
          <p:cNvPr id="576" name="Google Shape;576;p74"/>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 few notes on this model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5"/>
          <p:cNvSpPr txBox="1"/>
          <p:nvPr>
            <p:ph idx="1" type="body"/>
          </p:nvPr>
        </p:nvSpPr>
        <p:spPr>
          <a:xfrm>
            <a:off x="457200" y="1117975"/>
            <a:ext cx="7777500" cy="378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When a traditional relational schema exists it is not uncommon to have the </a:t>
            </a:r>
            <a:r>
              <a:rPr lang="en-US">
                <a:solidFill>
                  <a:srgbClr val="595959"/>
                </a:solidFill>
              </a:rPr>
              <a:t>following transformations</a:t>
            </a:r>
            <a:r>
              <a:rPr lang="en-US">
                <a:solidFill>
                  <a:srgbClr val="595959"/>
                </a:solidFill>
              </a:rPr>
              <a:t> when converting to a graph database.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Tables become Vertex Types</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Columns in tables become attributes for the corresponding vertex</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Rows in tables become vertices in the graph</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Carry over constraints, such as uniqueness of certain properties</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Foreign keys become relationships between two vertices</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Join tables become relationships and any columns become relationship properties</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US">
                <a:solidFill>
                  <a:srgbClr val="595959"/>
                </a:solidFill>
              </a:rPr>
              <a:t>These will be demonstrated using the Synthea RDBMS models</a:t>
            </a:r>
            <a:endParaRPr>
              <a:solidFill>
                <a:srgbClr val="595959"/>
              </a:solidFill>
            </a:endParaRPr>
          </a:p>
        </p:txBody>
      </p:sp>
      <p:sp>
        <p:nvSpPr>
          <p:cNvPr id="583" name="Google Shape;583;p7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Converting RDBMS Schema to Graph Schema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id="589" name="Google Shape;589;p76"/>
          <p:cNvPicPr preferRelativeResize="0"/>
          <p:nvPr/>
        </p:nvPicPr>
        <p:blipFill>
          <a:blip r:embed="rId3">
            <a:alphaModFix/>
          </a:blip>
          <a:stretch>
            <a:fillRect/>
          </a:stretch>
        </p:blipFill>
        <p:spPr>
          <a:xfrm>
            <a:off x="3720825" y="1796645"/>
            <a:ext cx="5423174" cy="3142755"/>
          </a:xfrm>
          <a:prstGeom prst="rect">
            <a:avLst/>
          </a:prstGeom>
          <a:noFill/>
          <a:ln>
            <a:noFill/>
          </a:ln>
        </p:spPr>
      </p:pic>
      <p:sp>
        <p:nvSpPr>
          <p:cNvPr id="590" name="Google Shape;590;p76"/>
          <p:cNvSpPr txBox="1"/>
          <p:nvPr>
            <p:ph idx="1" type="body"/>
          </p:nvPr>
        </p:nvSpPr>
        <p:spPr>
          <a:xfrm>
            <a:off x="457200" y="1200150"/>
            <a:ext cx="38898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rPr>
              <a:t>Transform tables that represent entities into vertex types.  </a:t>
            </a:r>
            <a:endParaRPr>
              <a:solidFill>
                <a:srgbClr val="595959"/>
              </a:solidFill>
            </a:endParaRPr>
          </a:p>
          <a:p>
            <a:pPr indent="0" lvl="0" marL="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For example the following Synthea data tables make sense to transform to vertex types</a:t>
            </a:r>
            <a:endParaRPr>
              <a:solidFill>
                <a:srgbClr val="595959"/>
              </a:solidFill>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Patient</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Provider</a:t>
            </a:r>
            <a:endParaRPr sz="1800">
              <a:solidFill>
                <a:srgbClr val="595959"/>
              </a:solidFill>
              <a:latin typeface="Century Gothic"/>
              <a:ea typeface="Century Gothic"/>
              <a:cs typeface="Century Gothic"/>
              <a:sym typeface="Century Gothic"/>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Organization</a:t>
            </a:r>
            <a:endParaRPr sz="18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p:txBody>
      </p:sp>
      <p:sp>
        <p:nvSpPr>
          <p:cNvPr id="591" name="Google Shape;591;p7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Tables to Vertex Types</a:t>
            </a:r>
            <a:endParaRPr/>
          </a:p>
        </p:txBody>
      </p:sp>
      <p:sp>
        <p:nvSpPr>
          <p:cNvPr id="592" name="Google Shape;592;p76"/>
          <p:cNvSpPr txBox="1"/>
          <p:nvPr/>
        </p:nvSpPr>
        <p:spPr>
          <a:xfrm>
            <a:off x="4855725" y="1132125"/>
            <a:ext cx="3542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595959"/>
                </a:solidFill>
                <a:latin typeface="Century Gothic"/>
                <a:ea typeface="Century Gothic"/>
                <a:cs typeface="Century Gothic"/>
                <a:sym typeface="Century Gothic"/>
              </a:rPr>
              <a:t>Patient table to Patient Vertex</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7"/>
          <p:cNvSpPr txBox="1"/>
          <p:nvPr>
            <p:ph idx="1" type="body"/>
          </p:nvPr>
        </p:nvSpPr>
        <p:spPr>
          <a:xfrm>
            <a:off x="457200" y="1200150"/>
            <a:ext cx="38898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rgbClr val="595959"/>
                </a:solidFill>
              </a:rPr>
              <a:t>Columns that define the structure of the Patient entity will become</a:t>
            </a:r>
            <a:endParaRPr sz="1400">
              <a:solidFill>
                <a:srgbClr val="595959"/>
              </a:solidFill>
            </a:endParaRPr>
          </a:p>
          <a:p>
            <a:pPr indent="0" lvl="0" marL="0" rtl="0" algn="l">
              <a:spcBef>
                <a:spcPts val="0"/>
              </a:spcBef>
              <a:spcAft>
                <a:spcPts val="0"/>
              </a:spcAft>
              <a:buNone/>
            </a:pPr>
            <a:r>
              <a:rPr lang="en-US" sz="1400">
                <a:solidFill>
                  <a:srgbClr val="595959"/>
                </a:solidFill>
              </a:rPr>
              <a:t>properties</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Properties for a vertex type should describe the underlying entity.</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Foreign Key Columns should not be carried over as properties</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0" lvl="0" marL="0" rtl="0" algn="l">
              <a:spcBef>
                <a:spcPts val="0"/>
              </a:spcBef>
              <a:spcAft>
                <a:spcPts val="0"/>
              </a:spcAft>
              <a:buNone/>
            </a:pPr>
            <a:r>
              <a:rPr lang="en-US" sz="1400">
                <a:solidFill>
                  <a:srgbClr val="595959"/>
                </a:solidFill>
              </a:rPr>
              <a:t>The properties that are chosen should be considered through the lens of how data will be queried and interacted with in the graph database.  </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Choosing the properties of a vertex type will greatly influence the overall architecture of the graph model</a:t>
            </a:r>
            <a:endParaRPr sz="1400">
              <a:solidFill>
                <a:srgbClr val="595959"/>
              </a:solidFill>
            </a:endParaRPr>
          </a:p>
        </p:txBody>
      </p:sp>
      <p:sp>
        <p:nvSpPr>
          <p:cNvPr id="599" name="Google Shape;599;p7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Columns to Properties</a:t>
            </a:r>
            <a:endParaRPr/>
          </a:p>
        </p:txBody>
      </p:sp>
      <p:sp>
        <p:nvSpPr>
          <p:cNvPr id="600" name="Google Shape;600;p77"/>
          <p:cNvSpPr txBox="1"/>
          <p:nvPr/>
        </p:nvSpPr>
        <p:spPr>
          <a:xfrm>
            <a:off x="4572000" y="1165825"/>
            <a:ext cx="42552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595959"/>
                </a:solidFill>
                <a:latin typeface="Century Gothic"/>
                <a:ea typeface="Century Gothic"/>
                <a:cs typeface="Century Gothic"/>
                <a:sym typeface="Century Gothic"/>
              </a:rPr>
              <a:t>Patient Columns to Patient Properties</a:t>
            </a:r>
            <a:endParaRPr>
              <a:latin typeface="Century Gothic"/>
              <a:ea typeface="Century Gothic"/>
              <a:cs typeface="Century Gothic"/>
              <a:sym typeface="Century Gothic"/>
            </a:endParaRPr>
          </a:p>
        </p:txBody>
      </p:sp>
      <p:pic>
        <p:nvPicPr>
          <p:cNvPr id="601" name="Google Shape;601;p77"/>
          <p:cNvPicPr preferRelativeResize="0"/>
          <p:nvPr/>
        </p:nvPicPr>
        <p:blipFill>
          <a:blip r:embed="rId3">
            <a:alphaModFix/>
          </a:blip>
          <a:stretch>
            <a:fillRect/>
          </a:stretch>
        </p:blipFill>
        <p:spPr>
          <a:xfrm>
            <a:off x="4524900" y="1655725"/>
            <a:ext cx="4460975" cy="2786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8"/>
          <p:cNvSpPr txBox="1"/>
          <p:nvPr>
            <p:ph idx="1" type="body"/>
          </p:nvPr>
        </p:nvSpPr>
        <p:spPr>
          <a:xfrm>
            <a:off x="457200" y="1200150"/>
            <a:ext cx="38898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rPr>
              <a:t>Individual record rows will be transformed into instances of a given vertex type</a:t>
            </a:r>
            <a:endParaRPr>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The volume of records of a given vertex type should be considered when modeling</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US">
                <a:solidFill>
                  <a:srgbClr val="595959"/>
                </a:solidFill>
              </a:rPr>
              <a:t>What are consequences of modeling a vertex type that has very few records?</a:t>
            </a:r>
            <a:endParaRPr>
              <a:solidFill>
                <a:srgbClr val="595959"/>
              </a:solidFill>
            </a:endParaRPr>
          </a:p>
        </p:txBody>
      </p:sp>
      <p:sp>
        <p:nvSpPr>
          <p:cNvPr id="608" name="Google Shape;608;p7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Record Rows to Vertices</a:t>
            </a:r>
            <a:endParaRPr/>
          </a:p>
        </p:txBody>
      </p:sp>
      <p:pic>
        <p:nvPicPr>
          <p:cNvPr id="609" name="Google Shape;609;p78"/>
          <p:cNvPicPr preferRelativeResize="0"/>
          <p:nvPr/>
        </p:nvPicPr>
        <p:blipFill>
          <a:blip r:embed="rId3">
            <a:alphaModFix/>
          </a:blip>
          <a:stretch>
            <a:fillRect/>
          </a:stretch>
        </p:blipFill>
        <p:spPr>
          <a:xfrm>
            <a:off x="4461772" y="1975250"/>
            <a:ext cx="4488804" cy="2771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9"/>
          <p:cNvSpPr txBox="1"/>
          <p:nvPr>
            <p:ph idx="1" type="body"/>
          </p:nvPr>
        </p:nvSpPr>
        <p:spPr>
          <a:xfrm>
            <a:off x="457200" y="1200150"/>
            <a:ext cx="38898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rPr>
              <a:t>Foreign key values will be transformed into relationships</a:t>
            </a:r>
            <a:endParaRPr>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In RDBMS some foreign keys are nullable.  </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US">
                <a:solidFill>
                  <a:srgbClr val="595959"/>
                </a:solidFill>
              </a:rPr>
              <a:t>If a foreign key is null then a relationship simply doesn’t exist</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t/>
            </a:r>
            <a:endParaRPr>
              <a:solidFill>
                <a:srgbClr val="595959"/>
              </a:solidFill>
            </a:endParaRPr>
          </a:p>
        </p:txBody>
      </p:sp>
      <p:sp>
        <p:nvSpPr>
          <p:cNvPr id="616" name="Google Shape;616;p7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Foreign Keys Become Relationships</a:t>
            </a:r>
            <a:endParaRPr/>
          </a:p>
        </p:txBody>
      </p:sp>
      <p:pic>
        <p:nvPicPr>
          <p:cNvPr id="617" name="Google Shape;617;p79"/>
          <p:cNvPicPr preferRelativeResize="0"/>
          <p:nvPr/>
        </p:nvPicPr>
        <p:blipFill>
          <a:blip r:embed="rId3">
            <a:alphaModFix/>
          </a:blip>
          <a:stretch>
            <a:fillRect/>
          </a:stretch>
        </p:blipFill>
        <p:spPr>
          <a:xfrm>
            <a:off x="4499400" y="971575"/>
            <a:ext cx="4174321" cy="4019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0"/>
          <p:cNvSpPr txBox="1"/>
          <p:nvPr>
            <p:ph idx="1" type="body"/>
          </p:nvPr>
        </p:nvSpPr>
        <p:spPr>
          <a:xfrm>
            <a:off x="457200" y="1200150"/>
            <a:ext cx="38898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595959"/>
                </a:solidFill>
              </a:rPr>
              <a:t>Constraints from RDBMS should be carried over for example</a:t>
            </a:r>
            <a:endParaRPr>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Uniqueness of values</a:t>
            </a:r>
            <a:endParaRPr>
              <a:solidFill>
                <a:srgbClr val="595959"/>
              </a:solidFill>
            </a:endParaRPr>
          </a:p>
          <a:p>
            <a:pPr indent="0" lvl="0" marL="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Enumerated Values</a:t>
            </a:r>
            <a:endParaRPr>
              <a:solidFill>
                <a:srgbClr val="595959"/>
              </a:solidFill>
            </a:endParaRPr>
          </a:p>
          <a:p>
            <a:pPr indent="0" lvl="0" marL="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Datatype restrictions </a:t>
            </a:r>
            <a:endParaRPr>
              <a:solidFill>
                <a:srgbClr val="595959"/>
              </a:solidFill>
            </a:endParaRPr>
          </a:p>
          <a:p>
            <a:pPr indent="0" lvl="0" marL="0" rtl="0" algn="l">
              <a:spcBef>
                <a:spcPts val="0"/>
              </a:spcBef>
              <a:spcAft>
                <a:spcPts val="0"/>
              </a:spcAft>
              <a:buNone/>
            </a:pPr>
            <a:r>
              <a:t/>
            </a:r>
            <a:endParaRPr>
              <a:solidFill>
                <a:srgbClr val="595959"/>
              </a:solidFill>
            </a:endParaRPr>
          </a:p>
          <a:p>
            <a:pPr indent="0" lvl="0" marL="0" rtl="0" algn="l">
              <a:spcBef>
                <a:spcPts val="0"/>
              </a:spcBef>
              <a:spcAft>
                <a:spcPts val="0"/>
              </a:spcAft>
              <a:buNone/>
            </a:pPr>
            <a:r>
              <a:rPr lang="en-US">
                <a:solidFill>
                  <a:srgbClr val="595959"/>
                </a:solidFill>
              </a:rPr>
              <a:t>Constraint options vary by graph provider.</a:t>
            </a:r>
            <a:endParaRPr>
              <a:solidFill>
                <a:srgbClr val="595959"/>
              </a:solidFill>
            </a:endParaRPr>
          </a:p>
        </p:txBody>
      </p:sp>
      <p:sp>
        <p:nvSpPr>
          <p:cNvPr id="624" name="Google Shape;624;p8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Constraints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Section 1</a:t>
            </a:r>
            <a:endParaRPr/>
          </a:p>
          <a:p>
            <a:pPr indent="0" lvl="0" marL="0" rtl="0" algn="l">
              <a:spcBef>
                <a:spcPts val="0"/>
              </a:spcBef>
              <a:spcAft>
                <a:spcPts val="0"/>
              </a:spcAft>
              <a:buNone/>
            </a:pPr>
            <a:r>
              <a:rPr lang="en-US"/>
              <a:t>Graph Review</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81"/>
          <p:cNvSpPr txBox="1"/>
          <p:nvPr>
            <p:ph idx="1" type="body"/>
          </p:nvPr>
        </p:nvSpPr>
        <p:spPr>
          <a:xfrm>
            <a:off x="457200" y="1200150"/>
            <a:ext cx="78885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Join tables, much like foreign keys can be conceptualized as</a:t>
            </a:r>
            <a:endParaRPr/>
          </a:p>
          <a:p>
            <a:pPr indent="0" lvl="0" marL="0" rtl="0" algn="l">
              <a:spcBef>
                <a:spcPts val="0"/>
              </a:spcBef>
              <a:spcAft>
                <a:spcPts val="0"/>
              </a:spcAft>
              <a:buNone/>
            </a:pPr>
            <a:r>
              <a:rPr lang="en-US"/>
              <a:t>edges with properties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happens if John Smith visits Dr. Baker more than once?</a:t>
            </a:r>
            <a:endParaRPr/>
          </a:p>
          <a:p>
            <a:pPr indent="0" lvl="0" marL="0" rtl="0" algn="l">
              <a:spcBef>
                <a:spcPts val="0"/>
              </a:spcBef>
              <a:spcAft>
                <a:spcPts val="0"/>
              </a:spcAft>
              <a:buNone/>
            </a:pPr>
            <a:r>
              <a:t/>
            </a:r>
            <a:endParaRPr/>
          </a:p>
        </p:txBody>
      </p:sp>
      <p:sp>
        <p:nvSpPr>
          <p:cNvPr id="631" name="Google Shape;631;p8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Join Tables to Edges with Properties</a:t>
            </a:r>
            <a:endParaRPr/>
          </a:p>
        </p:txBody>
      </p:sp>
      <p:pic>
        <p:nvPicPr>
          <p:cNvPr id="632" name="Google Shape;632;p81"/>
          <p:cNvPicPr preferRelativeResize="0"/>
          <p:nvPr/>
        </p:nvPicPr>
        <p:blipFill>
          <a:blip r:embed="rId3">
            <a:alphaModFix/>
          </a:blip>
          <a:stretch>
            <a:fillRect/>
          </a:stretch>
        </p:blipFill>
        <p:spPr>
          <a:xfrm>
            <a:off x="931400" y="1820200"/>
            <a:ext cx="6367900" cy="25021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82"/>
          <p:cNvSpPr txBox="1"/>
          <p:nvPr>
            <p:ph idx="1" type="body"/>
          </p:nvPr>
        </p:nvSpPr>
        <p:spPr>
          <a:xfrm>
            <a:off x="275550" y="1200150"/>
            <a:ext cx="7959000" cy="3697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solidFill>
                  <a:srgbClr val="595959"/>
                </a:solidFill>
              </a:rPr>
              <a:t>The cardinality of properties and edges can also vary from graph provider to graph provider. </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0" lvl="0" marL="0" rtl="0" algn="l">
              <a:spcBef>
                <a:spcPts val="0"/>
              </a:spcBef>
              <a:spcAft>
                <a:spcPts val="0"/>
              </a:spcAft>
              <a:buNone/>
            </a:pPr>
            <a:r>
              <a:rPr lang="en-US" sz="1400">
                <a:solidFill>
                  <a:srgbClr val="595959"/>
                </a:solidFill>
              </a:rPr>
              <a:t>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Property values can be Single, List, or Set</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Edge cardinality refers to if more than once instance of given edge type can exist between the same instance</a:t>
            </a:r>
            <a:endParaRPr sz="1400">
              <a:solidFill>
                <a:srgbClr val="595959"/>
              </a:solidFill>
            </a:endParaRPr>
          </a:p>
          <a:p>
            <a:pPr indent="-196850" lvl="1" marL="742950" rtl="0" algn="l">
              <a:spcBef>
                <a:spcPts val="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Patient X “visits” Doctor Y, there would be multiple versions of a visit between the instance of X and Y</a:t>
            </a:r>
            <a:endParaRPr sz="1400">
              <a:solidFill>
                <a:srgbClr val="595959"/>
              </a:solidFill>
              <a:latin typeface="Century Gothic"/>
              <a:ea typeface="Century Gothic"/>
              <a:cs typeface="Century Gothic"/>
              <a:sym typeface="Century Gothic"/>
            </a:endParaRPr>
          </a:p>
          <a:p>
            <a:pPr indent="0" lvl="0" marL="0" rtl="0" algn="l">
              <a:spcBef>
                <a:spcPts val="0"/>
              </a:spcBef>
              <a:spcAft>
                <a:spcPts val="0"/>
              </a:spcAft>
              <a:buNone/>
            </a:pPr>
            <a:r>
              <a:t/>
            </a:r>
            <a:endParaRPr sz="1400">
              <a:solidFill>
                <a:srgbClr val="595959"/>
              </a:solidFill>
            </a:endParaRPr>
          </a:p>
          <a:p>
            <a:pPr indent="0" lvl="0" marL="0" rtl="0" algn="l">
              <a:spcBef>
                <a:spcPts val="0"/>
              </a:spcBef>
              <a:spcAft>
                <a:spcPts val="0"/>
              </a:spcAft>
              <a:buNone/>
            </a:pPr>
            <a:r>
              <a:rPr lang="en-US" sz="1400">
                <a:solidFill>
                  <a:srgbClr val="595959"/>
                </a:solidFill>
              </a:rPr>
              <a:t>Both cardinality of properties and edges is an important consideration when developing a graph model as it can greatly impact the final architecture of the graph model.</a:t>
            </a:r>
            <a:endParaRPr sz="1400">
              <a:solidFill>
                <a:srgbClr val="595959"/>
              </a:solidFill>
            </a:endParaRPr>
          </a:p>
          <a:p>
            <a:pPr indent="0" lvl="0" marL="0" rtl="0" algn="l">
              <a:spcBef>
                <a:spcPts val="0"/>
              </a:spcBef>
              <a:spcAft>
                <a:spcPts val="0"/>
              </a:spcAft>
              <a:buNone/>
            </a:pPr>
            <a:r>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Having the constraint of only having one edge between X and Y limits the overall relationships that can be expressed</a:t>
            </a:r>
            <a:endParaRPr sz="1400">
              <a:solidFill>
                <a:srgbClr val="595959"/>
              </a:solidFill>
            </a:endParaRPr>
          </a:p>
          <a:p>
            <a:pPr indent="0" lvl="0" marL="0" rtl="0" algn="l">
              <a:spcBef>
                <a:spcPts val="0"/>
              </a:spcBef>
              <a:spcAft>
                <a:spcPts val="0"/>
              </a:spcAft>
              <a:buNone/>
            </a:pPr>
            <a:r>
              <a:t/>
            </a:r>
            <a:endParaRPr sz="1400">
              <a:solidFill>
                <a:srgbClr val="595959"/>
              </a:solidFill>
            </a:endParaRPr>
          </a:p>
        </p:txBody>
      </p:sp>
      <p:sp>
        <p:nvSpPr>
          <p:cNvPr id="639" name="Google Shape;639;p8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Cardinality of Properties and Edges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83"/>
          <p:cNvSpPr txBox="1"/>
          <p:nvPr>
            <p:ph idx="1" type="body"/>
          </p:nvPr>
        </p:nvSpPr>
        <p:spPr>
          <a:xfrm>
            <a:off x="457200" y="1200150"/>
            <a:ext cx="38937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It is possible to also model OOP principles with vertices.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For example in the Synthea data model “Providers” have a speciality.  These specialties can be conceptualized as sub-classifications of “Providers”, such as “General </a:t>
            </a:r>
            <a:r>
              <a:rPr lang="en-US">
                <a:solidFill>
                  <a:srgbClr val="595959"/>
                </a:solidFill>
              </a:rPr>
              <a:t>Practitioner</a:t>
            </a:r>
            <a:r>
              <a:rPr lang="en-US">
                <a:solidFill>
                  <a:srgbClr val="595959"/>
                </a:solidFill>
              </a:rPr>
              <a:t>”, “Oncologist” or “Cardiologist” </a:t>
            </a:r>
            <a:endParaRPr>
              <a:solidFill>
                <a:srgbClr val="595959"/>
              </a:solidFill>
            </a:endParaRPr>
          </a:p>
        </p:txBody>
      </p:sp>
      <p:sp>
        <p:nvSpPr>
          <p:cNvPr id="646" name="Google Shape;646;p8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Vertex Subtyping</a:t>
            </a:r>
            <a:endParaRPr/>
          </a:p>
        </p:txBody>
      </p:sp>
      <p:pic>
        <p:nvPicPr>
          <p:cNvPr id="647" name="Google Shape;647;p83"/>
          <p:cNvPicPr preferRelativeResize="0"/>
          <p:nvPr/>
        </p:nvPicPr>
        <p:blipFill>
          <a:blip r:embed="rId3">
            <a:alphaModFix/>
          </a:blip>
          <a:stretch>
            <a:fillRect/>
          </a:stretch>
        </p:blipFill>
        <p:spPr>
          <a:xfrm>
            <a:off x="4503300" y="971575"/>
            <a:ext cx="4182165" cy="4019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4"/>
          <p:cNvSpPr txBox="1"/>
          <p:nvPr>
            <p:ph idx="1" type="body"/>
          </p:nvPr>
        </p:nvSpPr>
        <p:spPr>
          <a:xfrm>
            <a:off x="457200" y="1200150"/>
            <a:ext cx="73803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When beginning to model graph schemas it is best to start by </a:t>
            </a:r>
            <a:r>
              <a:rPr lang="en-US">
                <a:solidFill>
                  <a:srgbClr val="595959"/>
                </a:solidFill>
              </a:rPr>
              <a:t>whiteboarding</a:t>
            </a:r>
            <a:r>
              <a:rPr lang="en-US">
                <a:solidFill>
                  <a:srgbClr val="595959"/>
                </a:solidFill>
              </a:rPr>
              <a:t>.  Graph databases do not have the rigid required schemas as relational databases.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However two common issues that tend to arise when initially designing a graph model.</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Supernodes</a:t>
            </a:r>
            <a:endParaRPr>
              <a:solidFill>
                <a:srgbClr val="595959"/>
              </a:solidFill>
            </a:endParaRPr>
          </a:p>
          <a:p>
            <a:pPr indent="0" lvl="0" marL="0" rtl="0" algn="l">
              <a:spcBef>
                <a:spcPts val="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Entities mischaracterized as Relationships</a:t>
            </a:r>
            <a:endParaRPr>
              <a:solidFill>
                <a:srgbClr val="595959"/>
              </a:solidFill>
            </a:endParaRPr>
          </a:p>
        </p:txBody>
      </p:sp>
      <p:sp>
        <p:nvSpPr>
          <p:cNvPr id="654" name="Google Shape;654;p8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 Modeling Antipatterns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5"/>
          <p:cNvSpPr txBox="1"/>
          <p:nvPr>
            <p:ph idx="1" type="body"/>
          </p:nvPr>
        </p:nvSpPr>
        <p:spPr>
          <a:xfrm>
            <a:off x="457200" y="1200150"/>
            <a:ext cx="3885600" cy="376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Graph databases are focused on relationships to single instances of an entity.  One anti-pattern to be aware when modeling for a graph database are </a:t>
            </a:r>
            <a:r>
              <a:rPr b="1" lang="en-US">
                <a:solidFill>
                  <a:srgbClr val="595959"/>
                </a:solidFill>
              </a:rPr>
              <a:t>Supernodes</a:t>
            </a:r>
            <a:r>
              <a:rPr lang="en-US">
                <a:solidFill>
                  <a:srgbClr val="595959"/>
                </a:solidFill>
              </a:rPr>
              <a:t>.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A Supernode is a vertex that has a disportionately high amount of incident edges.  What constitutes a high amount? It varies between different graph providers</a:t>
            </a:r>
            <a:endParaRPr sz="1800">
              <a:solidFill>
                <a:srgbClr val="595959"/>
              </a:solidFill>
            </a:endParaRPr>
          </a:p>
        </p:txBody>
      </p:sp>
      <p:sp>
        <p:nvSpPr>
          <p:cNvPr id="661" name="Google Shape;661;p8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Supernodes </a:t>
            </a:r>
            <a:endParaRPr/>
          </a:p>
        </p:txBody>
      </p:sp>
      <p:pic>
        <p:nvPicPr>
          <p:cNvPr id="662" name="Google Shape;662;p85"/>
          <p:cNvPicPr preferRelativeResize="0"/>
          <p:nvPr/>
        </p:nvPicPr>
        <p:blipFill>
          <a:blip r:embed="rId3">
            <a:alphaModFix/>
          </a:blip>
          <a:stretch>
            <a:fillRect/>
          </a:stretch>
        </p:blipFill>
        <p:spPr>
          <a:xfrm>
            <a:off x="4503450" y="1912750"/>
            <a:ext cx="4496399" cy="214555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86"/>
          <p:cNvSpPr txBox="1"/>
          <p:nvPr>
            <p:ph idx="1" type="body"/>
          </p:nvPr>
        </p:nvSpPr>
        <p:spPr>
          <a:xfrm>
            <a:off x="457200" y="1200150"/>
            <a:ext cx="3646200" cy="367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400">
                <a:solidFill>
                  <a:srgbClr val="595959"/>
                </a:solidFill>
              </a:rPr>
              <a:t>Supernodes may still be required or need to exist for a given model. </a:t>
            </a:r>
            <a:endParaRPr sz="1400">
              <a:solidFill>
                <a:srgbClr val="595959"/>
              </a:solidFill>
            </a:endParaRPr>
          </a:p>
          <a:p>
            <a:pPr indent="0" lvl="0" marL="0" marR="0" rtl="0" algn="l">
              <a:lnSpc>
                <a:spcPct val="100000"/>
              </a:lnSpc>
              <a:spcBef>
                <a:spcPts val="360"/>
              </a:spcBef>
              <a:spcAft>
                <a:spcPts val="0"/>
              </a:spcAft>
              <a:buNone/>
            </a:pPr>
            <a:r>
              <a:t/>
            </a:r>
            <a:endParaRPr sz="1400">
              <a:solidFill>
                <a:srgbClr val="595959"/>
              </a:solidFill>
            </a:endParaRPr>
          </a:p>
          <a:p>
            <a:pPr indent="-260350" lvl="0" marL="285750" rtl="0" algn="l">
              <a:spcBef>
                <a:spcPts val="0"/>
              </a:spcBef>
              <a:spcAft>
                <a:spcPts val="0"/>
              </a:spcAft>
              <a:buClr>
                <a:srgbClr val="EF7521"/>
              </a:buClr>
              <a:buSzPts val="1400"/>
              <a:buFont typeface="Century Gothic"/>
              <a:buChar char="•"/>
            </a:pPr>
            <a:r>
              <a:rPr lang="en-US" sz="1400">
                <a:solidFill>
                  <a:srgbClr val="595959"/>
                </a:solidFill>
              </a:rPr>
              <a:t>Traversal through a supernode that is a costly operation.  </a:t>
            </a:r>
            <a:endParaRPr sz="1400">
              <a:solidFill>
                <a:srgbClr val="595959"/>
              </a:solidFill>
            </a:endParaRPr>
          </a:p>
          <a:p>
            <a:pPr indent="-196850" lvl="1" marL="742950" rtl="0" algn="l">
              <a:spcBef>
                <a:spcPts val="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Especially</a:t>
            </a:r>
            <a:r>
              <a:rPr lang="en-US" sz="1400">
                <a:solidFill>
                  <a:srgbClr val="595959"/>
                </a:solidFill>
                <a:latin typeface="Century Gothic"/>
                <a:ea typeface="Century Gothic"/>
                <a:cs typeface="Century Gothic"/>
                <a:sym typeface="Century Gothic"/>
              </a:rPr>
              <a:t> </a:t>
            </a:r>
            <a:r>
              <a:rPr lang="en-US" sz="1400">
                <a:solidFill>
                  <a:srgbClr val="595959"/>
                </a:solidFill>
                <a:latin typeface="Century Gothic"/>
                <a:ea typeface="Century Gothic"/>
                <a:cs typeface="Century Gothic"/>
                <a:sym typeface="Century Gothic"/>
              </a:rPr>
              <a:t>when the majority of the relationships must be explored for most queries.  </a:t>
            </a:r>
            <a:endParaRPr sz="1400">
              <a:solidFill>
                <a:srgbClr val="595959"/>
              </a:solidFill>
              <a:latin typeface="Century Gothic"/>
              <a:ea typeface="Century Gothic"/>
              <a:cs typeface="Century Gothic"/>
              <a:sym typeface="Century Gothic"/>
            </a:endParaRPr>
          </a:p>
          <a:p>
            <a:pPr indent="0" lvl="0" marL="742950" rtl="0" algn="l">
              <a:spcBef>
                <a:spcPts val="0"/>
              </a:spcBef>
              <a:spcAft>
                <a:spcPts val="0"/>
              </a:spcAft>
              <a:buNone/>
            </a:pPr>
            <a:r>
              <a:t/>
            </a:r>
            <a:endParaRPr sz="1400">
              <a:solidFill>
                <a:srgbClr val="595959"/>
              </a:solidFill>
            </a:endParaRPr>
          </a:p>
          <a:p>
            <a:pPr indent="0" lvl="0" marL="742950" rtl="0" algn="l">
              <a:spcBef>
                <a:spcPts val="0"/>
              </a:spcBef>
              <a:spcAft>
                <a:spcPts val="0"/>
              </a:spcAft>
              <a:buNone/>
            </a:pPr>
            <a:r>
              <a:t/>
            </a:r>
            <a:endParaRPr sz="1400">
              <a:solidFill>
                <a:srgbClr val="595959"/>
              </a:solidFill>
            </a:endParaRPr>
          </a:p>
          <a:p>
            <a:pPr indent="0" lvl="0" marL="0" rtl="0" algn="l">
              <a:spcBef>
                <a:spcPts val="0"/>
              </a:spcBef>
              <a:spcAft>
                <a:spcPts val="0"/>
              </a:spcAft>
              <a:buNone/>
            </a:pPr>
            <a:r>
              <a:rPr lang="en-US" sz="1400">
                <a:solidFill>
                  <a:srgbClr val="595959"/>
                </a:solidFill>
                <a:latin typeface="Century Gothic"/>
                <a:ea typeface="Century Gothic"/>
                <a:cs typeface="Century Gothic"/>
                <a:sym typeface="Century Gothic"/>
              </a:rPr>
              <a:t>The best strategy is to group or bucket relationship types through </a:t>
            </a:r>
            <a:r>
              <a:rPr lang="en-US" sz="1400">
                <a:solidFill>
                  <a:srgbClr val="595959"/>
                </a:solidFill>
                <a:latin typeface="Century Gothic"/>
                <a:ea typeface="Century Gothic"/>
                <a:cs typeface="Century Gothic"/>
                <a:sym typeface="Century Gothic"/>
              </a:rPr>
              <a:t>vertex</a:t>
            </a:r>
            <a:r>
              <a:rPr lang="en-US" sz="1400">
                <a:solidFill>
                  <a:srgbClr val="595959"/>
                </a:solidFill>
                <a:latin typeface="Century Gothic"/>
                <a:ea typeface="Century Gothic"/>
                <a:cs typeface="Century Gothic"/>
                <a:sym typeface="Century Gothic"/>
              </a:rPr>
              <a:t> typing</a:t>
            </a:r>
            <a:r>
              <a:rPr lang="en-US" sz="1400">
                <a:solidFill>
                  <a:srgbClr val="595959"/>
                </a:solidFill>
                <a:latin typeface="Century Gothic"/>
                <a:ea typeface="Century Gothic"/>
                <a:cs typeface="Century Gothic"/>
                <a:sym typeface="Century Gothic"/>
              </a:rPr>
              <a:t>, so queries can be against a smaller subset. </a:t>
            </a:r>
            <a:endParaRPr sz="14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sz="1400">
              <a:solidFill>
                <a:srgbClr val="595959"/>
              </a:solidFill>
            </a:endParaRPr>
          </a:p>
        </p:txBody>
      </p:sp>
      <p:sp>
        <p:nvSpPr>
          <p:cNvPr id="669" name="Google Shape;669;p8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Supernode </a:t>
            </a:r>
            <a:r>
              <a:rPr lang="en-US"/>
              <a:t>Mitigation</a:t>
            </a:r>
            <a:endParaRPr/>
          </a:p>
        </p:txBody>
      </p:sp>
      <p:pic>
        <p:nvPicPr>
          <p:cNvPr id="670" name="Google Shape;670;p86"/>
          <p:cNvPicPr preferRelativeResize="0"/>
          <p:nvPr/>
        </p:nvPicPr>
        <p:blipFill>
          <a:blip r:embed="rId3">
            <a:alphaModFix/>
          </a:blip>
          <a:stretch>
            <a:fillRect/>
          </a:stretch>
        </p:blipFill>
        <p:spPr>
          <a:xfrm>
            <a:off x="5334825" y="938175"/>
            <a:ext cx="2234575" cy="1823775"/>
          </a:xfrm>
          <a:prstGeom prst="rect">
            <a:avLst/>
          </a:prstGeom>
          <a:noFill/>
          <a:ln>
            <a:noFill/>
          </a:ln>
        </p:spPr>
      </p:pic>
      <p:pic>
        <p:nvPicPr>
          <p:cNvPr id="671" name="Google Shape;671;p86"/>
          <p:cNvPicPr preferRelativeResize="0"/>
          <p:nvPr/>
        </p:nvPicPr>
        <p:blipFill>
          <a:blip r:embed="rId4">
            <a:alphaModFix/>
          </a:blip>
          <a:stretch>
            <a:fillRect/>
          </a:stretch>
        </p:blipFill>
        <p:spPr>
          <a:xfrm>
            <a:off x="4027750" y="2842050"/>
            <a:ext cx="5046208" cy="1956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87"/>
          <p:cNvSpPr txBox="1"/>
          <p:nvPr>
            <p:ph idx="1" type="body"/>
          </p:nvPr>
        </p:nvSpPr>
        <p:spPr>
          <a:xfrm>
            <a:off x="457200" y="1200150"/>
            <a:ext cx="3893700" cy="36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600">
                <a:solidFill>
                  <a:srgbClr val="595959"/>
                </a:solidFill>
              </a:rPr>
              <a:t>Another anti-pattern to be </a:t>
            </a:r>
            <a:r>
              <a:rPr lang="en-US" sz="1600">
                <a:solidFill>
                  <a:srgbClr val="595959"/>
                </a:solidFill>
              </a:rPr>
              <a:t>cognisant of is relationships that can be contracted or expanded.</a:t>
            </a:r>
            <a:endParaRPr sz="1600">
              <a:solidFill>
                <a:srgbClr val="595959"/>
              </a:solidFill>
            </a:endParaRPr>
          </a:p>
          <a:p>
            <a:pPr indent="0" lvl="0" marL="0" marR="0" rtl="0" algn="l">
              <a:lnSpc>
                <a:spcPct val="100000"/>
              </a:lnSpc>
              <a:spcBef>
                <a:spcPts val="360"/>
              </a:spcBef>
              <a:spcAft>
                <a:spcPts val="0"/>
              </a:spcAft>
              <a:buNone/>
            </a:pPr>
            <a:r>
              <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Relationships can sometimes be better served as a vertex type.</a:t>
            </a:r>
            <a:endParaRPr sz="1600">
              <a:solidFill>
                <a:srgbClr val="595959"/>
              </a:solidFill>
            </a:endParaRPr>
          </a:p>
          <a:p>
            <a:pPr indent="0" lvl="0" marL="0" marR="0" rtl="0" algn="l">
              <a:lnSpc>
                <a:spcPct val="100000"/>
              </a:lnSpc>
              <a:spcBef>
                <a:spcPts val="360"/>
              </a:spcBef>
              <a:spcAft>
                <a:spcPts val="0"/>
              </a:spcAft>
              <a:buNone/>
            </a:pPr>
            <a:r>
              <a:t/>
            </a:r>
            <a:endParaRPr sz="1600">
              <a:solidFill>
                <a:srgbClr val="595959"/>
              </a:solidFill>
            </a:endParaRPr>
          </a:p>
          <a:p>
            <a:pPr indent="0" lvl="0" marL="0" marR="0" rtl="0" algn="l">
              <a:lnSpc>
                <a:spcPct val="100000"/>
              </a:lnSpc>
              <a:spcBef>
                <a:spcPts val="360"/>
              </a:spcBef>
              <a:spcAft>
                <a:spcPts val="0"/>
              </a:spcAft>
              <a:buNone/>
            </a:pPr>
            <a:r>
              <a:rPr lang="en-US" sz="1600">
                <a:solidFill>
                  <a:srgbClr val="595959"/>
                </a:solidFill>
              </a:rPr>
              <a:t>The simplification of a patient visiting a provider.</a:t>
            </a:r>
            <a:endParaRPr sz="1600">
              <a:solidFill>
                <a:srgbClr val="595959"/>
              </a:solidFill>
            </a:endParaRPr>
          </a:p>
          <a:p>
            <a:pPr indent="0" lvl="0" marL="0" marR="0" rtl="0" algn="l">
              <a:lnSpc>
                <a:spcPct val="100000"/>
              </a:lnSpc>
              <a:spcBef>
                <a:spcPts val="360"/>
              </a:spcBef>
              <a:spcAft>
                <a:spcPts val="0"/>
              </a:spcAft>
              <a:buNone/>
            </a:pPr>
            <a:r>
              <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This obscures additional important relationships of events that happened at a given visit</a:t>
            </a:r>
            <a:endParaRPr sz="1600">
              <a:solidFill>
                <a:srgbClr val="595959"/>
              </a:solidFill>
            </a:endParaRPr>
          </a:p>
        </p:txBody>
      </p:sp>
      <p:sp>
        <p:nvSpPr>
          <p:cNvPr id="678" name="Google Shape;678;p8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Relationship Expansion</a:t>
            </a:r>
            <a:endParaRPr/>
          </a:p>
        </p:txBody>
      </p:sp>
      <p:pic>
        <p:nvPicPr>
          <p:cNvPr id="679" name="Google Shape;679;p87"/>
          <p:cNvPicPr preferRelativeResize="0"/>
          <p:nvPr/>
        </p:nvPicPr>
        <p:blipFill>
          <a:blip r:embed="rId3">
            <a:alphaModFix/>
          </a:blip>
          <a:stretch>
            <a:fillRect/>
          </a:stretch>
        </p:blipFill>
        <p:spPr>
          <a:xfrm>
            <a:off x="4503300" y="971575"/>
            <a:ext cx="3796218" cy="4019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88"/>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t>Using the provided files; allergies.csv, medications.csv, organizations.csv and procedures.csv extend the current model to answer the following:</a:t>
            </a:r>
            <a:endParaRPr/>
          </a:p>
          <a:p>
            <a:pPr indent="-222250" lvl="1" marL="7429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What allergies does patient “Owen89 Hahn503” have?</a:t>
            </a:r>
            <a:endParaRPr sz="18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800">
              <a:solidFill>
                <a:srgbClr val="595959"/>
              </a:solidFill>
              <a:latin typeface="Century Gothic"/>
              <a:ea typeface="Century Gothic"/>
              <a:cs typeface="Century Gothic"/>
              <a:sym typeface="Century Gothic"/>
            </a:endParaRPr>
          </a:p>
          <a:p>
            <a:pPr indent="-222250" lvl="1" marL="7429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What organization does provider “Cedrick207 Runte676” work for? </a:t>
            </a:r>
            <a:endParaRPr sz="18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800">
              <a:solidFill>
                <a:srgbClr val="595959"/>
              </a:solidFill>
              <a:latin typeface="Century Gothic"/>
              <a:ea typeface="Century Gothic"/>
              <a:cs typeface="Century Gothic"/>
              <a:sym typeface="Century Gothic"/>
            </a:endParaRPr>
          </a:p>
          <a:p>
            <a:pPr indent="-222250" lvl="1" marL="7429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What medication has patient “"Mel236 Reinger292” taken? </a:t>
            </a:r>
            <a:endParaRPr sz="1800">
              <a:solidFill>
                <a:srgbClr val="595959"/>
              </a:solidFill>
              <a:latin typeface="Century Gothic"/>
              <a:ea typeface="Century Gothic"/>
              <a:cs typeface="Century Gothic"/>
              <a:sym typeface="Century Gothic"/>
            </a:endParaRPr>
          </a:p>
          <a:p>
            <a:pPr indent="0" lvl="0" marL="742950" rtl="0" algn="l">
              <a:spcBef>
                <a:spcPts val="360"/>
              </a:spcBef>
              <a:spcAft>
                <a:spcPts val="0"/>
              </a:spcAft>
              <a:buNone/>
            </a:pPr>
            <a:r>
              <a:t/>
            </a:r>
            <a:endParaRPr sz="1800">
              <a:solidFill>
                <a:srgbClr val="595959"/>
              </a:solidFill>
              <a:latin typeface="Century Gothic"/>
              <a:ea typeface="Century Gothic"/>
              <a:cs typeface="Century Gothic"/>
              <a:sym typeface="Century Gothic"/>
            </a:endParaRPr>
          </a:p>
          <a:p>
            <a:pPr indent="-222250" lvl="1" marL="742950" rtl="0" algn="l">
              <a:spcBef>
                <a:spcPts val="36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What procedures has patient “Danny396 Pollich983” had? </a:t>
            </a:r>
            <a:endParaRPr sz="1800">
              <a:latin typeface="Century Gothic"/>
              <a:ea typeface="Century Gothic"/>
              <a:cs typeface="Century Gothic"/>
              <a:sym typeface="Century Gothic"/>
            </a:endParaRPr>
          </a:p>
        </p:txBody>
      </p:sp>
      <p:sp>
        <p:nvSpPr>
          <p:cNvPr id="686" name="Google Shape;686;p8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5  </a:t>
            </a:r>
            <a:r>
              <a:rPr lang="en-US"/>
              <a:t>Implementing</a:t>
            </a:r>
            <a:r>
              <a:rPr lang="en-US"/>
              <a:t> the Synthea Data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89"/>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Using the provided files; allergies.csv, medications.csv, organizations.csv and procedures.csv extend the current model to answer the following:</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What allergies does patient “Owen89 Hahn503” have?</a:t>
            </a:r>
            <a:endParaRPr sz="1400">
              <a:solidFill>
                <a:srgbClr val="595959"/>
              </a:solidFill>
              <a:latin typeface="Century Gothic"/>
              <a:ea typeface="Century Gothic"/>
              <a:cs typeface="Century Gothic"/>
              <a:sym typeface="Century Gothic"/>
            </a:endParaRPr>
          </a:p>
          <a:p>
            <a:pPr indent="-165100" lvl="2" marL="114300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Shellfish Allergy</a:t>
            </a:r>
            <a:endParaRPr sz="1400">
              <a:solidFill>
                <a:srgbClr val="595959"/>
              </a:solidFill>
              <a:latin typeface="Century Gothic"/>
              <a:ea typeface="Century Gothic"/>
              <a:cs typeface="Century Gothic"/>
              <a:sym typeface="Century Gothic"/>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What organization does provider “Cedrick207 Runte676” work for? </a:t>
            </a:r>
            <a:endParaRPr sz="1400">
              <a:solidFill>
                <a:srgbClr val="595959"/>
              </a:solidFill>
              <a:latin typeface="Century Gothic"/>
              <a:ea typeface="Century Gothic"/>
              <a:cs typeface="Century Gothic"/>
              <a:sym typeface="Century Gothic"/>
            </a:endParaRPr>
          </a:p>
          <a:p>
            <a:pPr indent="-165100" lvl="2" marL="114300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Good Samaritan Medical Center</a:t>
            </a:r>
            <a:endParaRPr b="1" sz="1400">
              <a:solidFill>
                <a:srgbClr val="595959"/>
              </a:solidFill>
              <a:latin typeface="Century Gothic"/>
              <a:ea typeface="Century Gothic"/>
              <a:cs typeface="Century Gothic"/>
              <a:sym typeface="Century Gothic"/>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What medication has patient “"Mel236 Reinger292” taken? </a:t>
            </a:r>
            <a:endParaRPr sz="1400">
              <a:solidFill>
                <a:srgbClr val="595959"/>
              </a:solidFill>
              <a:latin typeface="Century Gothic"/>
              <a:ea typeface="Century Gothic"/>
              <a:cs typeface="Century Gothic"/>
              <a:sym typeface="Century Gothic"/>
            </a:endParaRPr>
          </a:p>
          <a:p>
            <a:pPr indent="-165100" lvl="2" marL="114300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Amoxicillin 250 mg and Clavulanate 125 mg, Naproxen Sodium 220 mg</a:t>
            </a:r>
            <a:endParaRPr sz="1400">
              <a:solidFill>
                <a:srgbClr val="595959"/>
              </a:solidFill>
              <a:latin typeface="Century Gothic"/>
              <a:ea typeface="Century Gothic"/>
              <a:cs typeface="Century Gothic"/>
              <a:sym typeface="Century Gothic"/>
            </a:endParaRPr>
          </a:p>
          <a:p>
            <a:pPr indent="-196850" lvl="1" marL="74295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What procedures has patient “Danny396 Pollich983” had? </a:t>
            </a:r>
            <a:endParaRPr sz="1400">
              <a:solidFill>
                <a:srgbClr val="595959"/>
              </a:solidFill>
              <a:latin typeface="Century Gothic"/>
              <a:ea typeface="Century Gothic"/>
              <a:cs typeface="Century Gothic"/>
              <a:sym typeface="Century Gothic"/>
            </a:endParaRPr>
          </a:p>
          <a:p>
            <a:pPr indent="-165100" lvl="2" marL="1143000" rtl="0" algn="l">
              <a:spcBef>
                <a:spcPts val="360"/>
              </a:spcBef>
              <a:spcAft>
                <a:spcPts val="0"/>
              </a:spcAft>
              <a:buClr>
                <a:srgbClr val="EF7521"/>
              </a:buClr>
              <a:buSzPts val="1400"/>
              <a:buFont typeface="Century Gothic"/>
              <a:buChar char="•"/>
            </a:pPr>
            <a:r>
              <a:rPr lang="en-US" sz="1400">
                <a:solidFill>
                  <a:srgbClr val="595959"/>
                </a:solidFill>
                <a:latin typeface="Century Gothic"/>
                <a:ea typeface="Century Gothic"/>
                <a:cs typeface="Century Gothic"/>
                <a:sym typeface="Century Gothic"/>
              </a:rPr>
              <a:t>Sputum Examination and Documentation of Current Medications</a:t>
            </a:r>
            <a:endParaRPr sz="1400">
              <a:solidFill>
                <a:srgbClr val="595959"/>
              </a:solidFill>
              <a:latin typeface="Century Gothic"/>
              <a:ea typeface="Century Gothic"/>
              <a:cs typeface="Century Gothic"/>
              <a:sym typeface="Century Gothic"/>
            </a:endParaRPr>
          </a:p>
        </p:txBody>
      </p:sp>
      <p:sp>
        <p:nvSpPr>
          <p:cNvPr id="693" name="Google Shape;693;p8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5  Implementing the Synthea Data</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0"/>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Section 6</a:t>
            </a:r>
            <a:endParaRPr/>
          </a:p>
          <a:p>
            <a:pPr indent="0" lvl="0" marL="0" rtl="0" algn="l">
              <a:spcBef>
                <a:spcPts val="0"/>
              </a:spcBef>
              <a:spcAft>
                <a:spcPts val="0"/>
              </a:spcAft>
              <a:buNone/>
            </a:pPr>
            <a:r>
              <a:rPr lang="en-US"/>
              <a:t>Geospatial Modeling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idx="1" type="body"/>
          </p:nvPr>
        </p:nvSpPr>
        <p:spPr>
          <a:xfrm>
            <a:off x="457200" y="1200150"/>
            <a:ext cx="3724200" cy="3781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sz="1400">
                <a:solidFill>
                  <a:srgbClr val="595959"/>
                </a:solidFill>
              </a:rPr>
              <a:t>In mathematics a graph is a structured set of objects in which pairs of objects may or may not be related</a:t>
            </a:r>
            <a:endParaRPr sz="1400">
              <a:solidFill>
                <a:srgbClr val="595959"/>
              </a:solidFill>
            </a:endParaRPr>
          </a:p>
          <a:p>
            <a:pPr indent="-317500" lvl="0" marL="457200" rtl="0" algn="l">
              <a:lnSpc>
                <a:spcPct val="115000"/>
              </a:lnSpc>
              <a:spcBef>
                <a:spcPts val="1200"/>
              </a:spcBef>
              <a:spcAft>
                <a:spcPts val="0"/>
              </a:spcAft>
              <a:buClr>
                <a:srgbClr val="EF7521"/>
              </a:buClr>
              <a:buSzPts val="1400"/>
              <a:buFont typeface="Century Gothic"/>
              <a:buChar char="●"/>
            </a:pPr>
            <a:r>
              <a:rPr lang="en-US" sz="1400">
                <a:solidFill>
                  <a:srgbClr val="595959"/>
                </a:solidFill>
              </a:rPr>
              <a:t>The objects are abstractions called n</a:t>
            </a:r>
            <a:r>
              <a:rPr lang="en-US" sz="1400">
                <a:solidFill>
                  <a:srgbClr val="595959"/>
                </a:solidFill>
              </a:rPr>
              <a:t>odes</a:t>
            </a:r>
            <a:r>
              <a:rPr b="1" lang="en-US" sz="1400">
                <a:solidFill>
                  <a:srgbClr val="595959"/>
                </a:solidFill>
              </a:rPr>
              <a:t> </a:t>
            </a:r>
            <a:r>
              <a:rPr lang="en-US" sz="1400">
                <a:solidFill>
                  <a:srgbClr val="595959"/>
                </a:solidFill>
              </a:rPr>
              <a:t>or </a:t>
            </a:r>
            <a:r>
              <a:rPr b="1" lang="en-US" sz="1400">
                <a:solidFill>
                  <a:srgbClr val="595959"/>
                </a:solidFill>
              </a:rPr>
              <a:t>Vertices</a:t>
            </a:r>
            <a:endParaRPr sz="1400">
              <a:solidFill>
                <a:srgbClr val="595959"/>
              </a:solidFill>
            </a:endParaRPr>
          </a:p>
          <a:p>
            <a:pPr indent="-317500" lvl="0" marL="457200" rtl="0" algn="l">
              <a:lnSpc>
                <a:spcPct val="115000"/>
              </a:lnSpc>
              <a:spcBef>
                <a:spcPts val="0"/>
              </a:spcBef>
              <a:spcAft>
                <a:spcPts val="0"/>
              </a:spcAft>
              <a:buClr>
                <a:srgbClr val="EF7521"/>
              </a:buClr>
              <a:buSzPts val="1400"/>
              <a:buFont typeface="Century Gothic"/>
              <a:buChar char="●"/>
            </a:pPr>
            <a:r>
              <a:rPr lang="en-US" sz="1400">
                <a:solidFill>
                  <a:srgbClr val="595959"/>
                </a:solidFill>
              </a:rPr>
              <a:t>The relationships between a pair of objects is call an </a:t>
            </a:r>
            <a:r>
              <a:rPr b="1" lang="en-US" sz="1400">
                <a:solidFill>
                  <a:srgbClr val="595959"/>
                </a:solidFill>
              </a:rPr>
              <a:t>Edge</a:t>
            </a:r>
            <a:endParaRPr b="1" sz="1400">
              <a:solidFill>
                <a:srgbClr val="595959"/>
              </a:solidFill>
            </a:endParaRPr>
          </a:p>
          <a:p>
            <a:pPr indent="0" lvl="0" marL="0" rtl="0" algn="l">
              <a:spcBef>
                <a:spcPts val="1200"/>
              </a:spcBef>
              <a:spcAft>
                <a:spcPts val="0"/>
              </a:spcAft>
              <a:buNone/>
            </a:pPr>
            <a:r>
              <a:rPr lang="en-US" sz="1400">
                <a:solidFill>
                  <a:srgbClr val="595959"/>
                </a:solidFill>
              </a:rPr>
              <a:t>A doctor and their patients are related by the following relationships, or edge types</a:t>
            </a:r>
            <a:endParaRPr sz="1400">
              <a:solidFill>
                <a:srgbClr val="595959"/>
              </a:solidFill>
            </a:endParaRPr>
          </a:p>
          <a:p>
            <a:pPr indent="-317500" lvl="0" marL="457200" rtl="0" algn="l">
              <a:lnSpc>
                <a:spcPct val="115000"/>
              </a:lnSpc>
              <a:spcBef>
                <a:spcPts val="1200"/>
              </a:spcBef>
              <a:spcAft>
                <a:spcPts val="0"/>
              </a:spcAft>
              <a:buClr>
                <a:srgbClr val="EF7521"/>
              </a:buClr>
              <a:buSzPts val="1400"/>
              <a:buFont typeface="Century Gothic"/>
              <a:buChar char="●"/>
            </a:pPr>
            <a:r>
              <a:rPr lang="en-US" sz="1400">
                <a:solidFill>
                  <a:srgbClr val="595959"/>
                </a:solidFill>
              </a:rPr>
              <a:t>Doctors provide care for patients </a:t>
            </a:r>
            <a:endParaRPr sz="1400">
              <a:solidFill>
                <a:srgbClr val="595959"/>
              </a:solidFill>
            </a:endParaRPr>
          </a:p>
          <a:p>
            <a:pPr indent="-317500" lvl="0" marL="457200" rtl="0" algn="l">
              <a:lnSpc>
                <a:spcPct val="115000"/>
              </a:lnSpc>
              <a:spcBef>
                <a:spcPts val="0"/>
              </a:spcBef>
              <a:spcAft>
                <a:spcPts val="0"/>
              </a:spcAft>
              <a:buClr>
                <a:srgbClr val="EF7521"/>
              </a:buClr>
              <a:buSzPts val="1400"/>
              <a:buFont typeface="Century Gothic"/>
              <a:buChar char="●"/>
            </a:pPr>
            <a:r>
              <a:rPr lang="en-US" sz="1400">
                <a:solidFill>
                  <a:srgbClr val="595959"/>
                </a:solidFill>
              </a:rPr>
              <a:t>Patients receive care from a doctor</a:t>
            </a:r>
            <a:endParaRPr sz="1400">
              <a:solidFill>
                <a:srgbClr val="595959"/>
              </a:solidFill>
            </a:endParaRPr>
          </a:p>
        </p:txBody>
      </p:sp>
      <p:sp>
        <p:nvSpPr>
          <p:cNvPr id="104" name="Google Shape;104;p19"/>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Elements of a Graph</a:t>
            </a:r>
            <a:endParaRPr/>
          </a:p>
        </p:txBody>
      </p:sp>
      <p:pic>
        <p:nvPicPr>
          <p:cNvPr id="105" name="Google Shape;105;p19"/>
          <p:cNvPicPr preferRelativeResize="0"/>
          <p:nvPr/>
        </p:nvPicPr>
        <p:blipFill>
          <a:blip r:embed="rId3">
            <a:alphaModFix/>
          </a:blip>
          <a:stretch>
            <a:fillRect/>
          </a:stretch>
        </p:blipFill>
        <p:spPr>
          <a:xfrm>
            <a:off x="4373200" y="1850025"/>
            <a:ext cx="3248025" cy="1276350"/>
          </a:xfrm>
          <a:prstGeom prst="rect">
            <a:avLst/>
          </a:prstGeom>
          <a:noFill/>
          <a:ln>
            <a:noFill/>
          </a:ln>
        </p:spPr>
      </p:pic>
      <p:pic>
        <p:nvPicPr>
          <p:cNvPr id="106" name="Google Shape;106;p19"/>
          <p:cNvPicPr preferRelativeResize="0"/>
          <p:nvPr/>
        </p:nvPicPr>
        <p:blipFill>
          <a:blip r:embed="rId4">
            <a:alphaModFix/>
          </a:blip>
          <a:stretch>
            <a:fillRect/>
          </a:stretch>
        </p:blipFill>
        <p:spPr>
          <a:xfrm>
            <a:off x="4326350" y="3499775"/>
            <a:ext cx="3000375" cy="1200150"/>
          </a:xfrm>
          <a:prstGeom prst="rect">
            <a:avLst/>
          </a:prstGeom>
          <a:noFill/>
          <a:ln>
            <a:noFill/>
          </a:ln>
        </p:spPr>
      </p:pic>
      <p:pic>
        <p:nvPicPr>
          <p:cNvPr id="107" name="Google Shape;107;p19"/>
          <p:cNvPicPr preferRelativeResize="0"/>
          <p:nvPr/>
        </p:nvPicPr>
        <p:blipFill>
          <a:blip r:embed="rId5">
            <a:alphaModFix/>
          </a:blip>
          <a:stretch>
            <a:fillRect/>
          </a:stretch>
        </p:blipFill>
        <p:spPr>
          <a:xfrm>
            <a:off x="4202525" y="3376400"/>
            <a:ext cx="3589375" cy="16055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91"/>
          <p:cNvSpPr txBox="1"/>
          <p:nvPr>
            <p:ph idx="1" type="body"/>
          </p:nvPr>
        </p:nvSpPr>
        <p:spPr>
          <a:xfrm>
            <a:off x="457200" y="1200150"/>
            <a:ext cx="3893700" cy="36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sz="1600">
                <a:solidFill>
                  <a:srgbClr val="595959"/>
                </a:solidFill>
              </a:rPr>
              <a:t>One of the easiest and best way to represent p</a:t>
            </a:r>
            <a:r>
              <a:rPr lang="en-US" sz="1600">
                <a:solidFill>
                  <a:srgbClr val="595959"/>
                </a:solidFill>
              </a:rPr>
              <a:t>hysical locations are with addresses</a:t>
            </a:r>
            <a:endParaRPr sz="1600">
              <a:solidFill>
                <a:srgbClr val="595959"/>
              </a:solidFill>
            </a:endParaRPr>
          </a:p>
          <a:p>
            <a:pPr indent="0" lvl="0" marL="0" marR="0" rtl="0" algn="l">
              <a:lnSpc>
                <a:spcPct val="100000"/>
              </a:lnSpc>
              <a:spcBef>
                <a:spcPts val="360"/>
              </a:spcBef>
              <a:spcAft>
                <a:spcPts val="0"/>
              </a:spcAft>
              <a:buNone/>
            </a:pPr>
            <a:r>
              <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Patient “X” resides at </a:t>
            </a:r>
            <a:endParaRPr sz="1600">
              <a:solidFill>
                <a:srgbClr val="595959"/>
              </a:solidFill>
            </a:endParaRPr>
          </a:p>
          <a:p>
            <a:pPr indent="-196850" lvl="1" marL="742950" rtl="0" algn="l">
              <a:spcBef>
                <a:spcPts val="0"/>
              </a:spcBef>
              <a:spcAft>
                <a:spcPts val="0"/>
              </a:spcAft>
              <a:buClr>
                <a:srgbClr val="595959"/>
              </a:buClr>
              <a:buSzPts val="1400"/>
              <a:buFont typeface="Century Gothic"/>
              <a:buChar char="–"/>
            </a:pPr>
            <a:r>
              <a:rPr lang="en-US" sz="1400">
                <a:solidFill>
                  <a:srgbClr val="595959"/>
                </a:solidFill>
                <a:latin typeface="Century Gothic"/>
                <a:ea typeface="Century Gothic"/>
                <a:cs typeface="Century Gothic"/>
                <a:sym typeface="Century Gothic"/>
              </a:rPr>
              <a:t>123 F</a:t>
            </a:r>
            <a:r>
              <a:rPr lang="en-US" sz="1400">
                <a:solidFill>
                  <a:srgbClr val="595959"/>
                </a:solidFill>
                <a:latin typeface="Century Gothic"/>
                <a:ea typeface="Century Gothic"/>
                <a:cs typeface="Century Gothic"/>
                <a:sym typeface="Century Gothic"/>
              </a:rPr>
              <a:t>ake</a:t>
            </a:r>
            <a:r>
              <a:rPr lang="en-US" sz="1400">
                <a:solidFill>
                  <a:srgbClr val="595959"/>
                </a:solidFill>
                <a:latin typeface="Century Gothic"/>
                <a:ea typeface="Century Gothic"/>
                <a:cs typeface="Century Gothic"/>
                <a:sym typeface="Century Gothic"/>
              </a:rPr>
              <a:t> Street Austin Tx 78741</a:t>
            </a:r>
            <a:endParaRPr sz="1400">
              <a:solidFill>
                <a:srgbClr val="595959"/>
              </a:solidFill>
              <a:latin typeface="Century Gothic"/>
              <a:ea typeface="Century Gothic"/>
              <a:cs typeface="Century Gothic"/>
              <a:sym typeface="Century Gothic"/>
            </a:endParaRPr>
          </a:p>
          <a:p>
            <a:pPr indent="0" lvl="0" marL="742950" rtl="0" algn="l">
              <a:spcBef>
                <a:spcPts val="0"/>
              </a:spcBef>
              <a:spcAft>
                <a:spcPts val="0"/>
              </a:spcAft>
              <a:buNone/>
            </a:pPr>
            <a:r>
              <a:t/>
            </a:r>
            <a:endParaRPr sz="14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rPr lang="en-US" sz="1600">
                <a:solidFill>
                  <a:srgbClr val="595959"/>
                </a:solidFill>
              </a:rPr>
              <a:t>What are the logical components of a typical address?</a:t>
            </a:r>
            <a:endParaRPr sz="1600">
              <a:solidFill>
                <a:srgbClr val="595959"/>
              </a:solidFill>
            </a:endParaRPr>
          </a:p>
          <a:p>
            <a:pPr indent="0" lvl="0" marL="0" marR="0" rtl="0" algn="l">
              <a:lnSpc>
                <a:spcPct val="100000"/>
              </a:lnSpc>
              <a:spcBef>
                <a:spcPts val="360"/>
              </a:spcBef>
              <a:spcAft>
                <a:spcPts val="0"/>
              </a:spcAft>
              <a:buNone/>
            </a:pPr>
            <a:r>
              <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Street Address</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City</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State</a:t>
            </a:r>
            <a:endParaRPr sz="1600">
              <a:solidFill>
                <a:srgbClr val="595959"/>
              </a:solidFill>
            </a:endParaRPr>
          </a:p>
          <a:p>
            <a:pPr indent="-273050" lvl="0" marL="285750" rtl="0" algn="l">
              <a:spcBef>
                <a:spcPts val="0"/>
              </a:spcBef>
              <a:spcAft>
                <a:spcPts val="0"/>
              </a:spcAft>
              <a:buClr>
                <a:srgbClr val="EF7521"/>
              </a:buClr>
              <a:buSzPts val="1600"/>
              <a:buFont typeface="Century Gothic"/>
              <a:buChar char="•"/>
            </a:pPr>
            <a:r>
              <a:rPr lang="en-US" sz="1600">
                <a:solidFill>
                  <a:srgbClr val="595959"/>
                </a:solidFill>
              </a:rPr>
              <a:t>Zip</a:t>
            </a:r>
            <a:endParaRPr sz="1600">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706" name="Google Shape;706;p9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Geospatial Modeling Based on Address</a:t>
            </a:r>
            <a:endParaRPr/>
          </a:p>
        </p:txBody>
      </p:sp>
      <p:pic>
        <p:nvPicPr>
          <p:cNvPr id="707" name="Google Shape;707;p91"/>
          <p:cNvPicPr preferRelativeResize="0"/>
          <p:nvPr/>
        </p:nvPicPr>
        <p:blipFill>
          <a:blip r:embed="rId3">
            <a:alphaModFix/>
          </a:blip>
          <a:stretch>
            <a:fillRect/>
          </a:stretch>
        </p:blipFill>
        <p:spPr>
          <a:xfrm>
            <a:off x="4744000" y="976475"/>
            <a:ext cx="3096120" cy="4019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92"/>
          <p:cNvSpPr txBox="1"/>
          <p:nvPr>
            <p:ph idx="1" type="body"/>
          </p:nvPr>
        </p:nvSpPr>
        <p:spPr>
          <a:xfrm>
            <a:off x="457200" y="1200150"/>
            <a:ext cx="3893700" cy="36297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When defining relationships to physical locations it may be tempting to create relationships between all relevant vertices in the geospatial subgraph.</a:t>
            </a:r>
            <a:endParaRPr>
              <a:solidFill>
                <a:srgbClr val="595959"/>
              </a:solidFill>
            </a:endParaRPr>
          </a:p>
          <a:p>
            <a:pPr indent="0" lvl="0" marL="0" rtl="0" algn="l">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This will lead to supernodes.</a:t>
            </a:r>
            <a:endParaRPr>
              <a:solidFill>
                <a:srgbClr val="595959"/>
              </a:solidFill>
            </a:endParaRPr>
          </a:p>
          <a:p>
            <a:pPr indent="0" lvl="0" marL="0" rtl="0" algn="l">
              <a:spcBef>
                <a:spcPts val="360"/>
              </a:spcBef>
              <a:spcAft>
                <a:spcPts val="0"/>
              </a:spcAft>
              <a:buClr>
                <a:schemeClr val="dk1"/>
              </a:buClr>
              <a:buSzPts val="1100"/>
              <a:buFont typeface="Arial"/>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How many patients live on a given street as opposed to in a city, or in a zip, state or even country?</a:t>
            </a:r>
            <a:endParaRPr>
              <a:solidFill>
                <a:srgbClr val="595959"/>
              </a:solidFill>
            </a:endParaRPr>
          </a:p>
        </p:txBody>
      </p:sp>
      <p:sp>
        <p:nvSpPr>
          <p:cNvPr id="714" name="Google Shape;714;p9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Geospatial Supernode</a:t>
            </a:r>
            <a:endParaRPr/>
          </a:p>
        </p:txBody>
      </p:sp>
      <p:pic>
        <p:nvPicPr>
          <p:cNvPr id="715" name="Google Shape;715;p92"/>
          <p:cNvPicPr preferRelativeResize="0"/>
          <p:nvPr/>
        </p:nvPicPr>
        <p:blipFill>
          <a:blip r:embed="rId3">
            <a:alphaModFix/>
          </a:blip>
          <a:stretch>
            <a:fillRect/>
          </a:stretch>
        </p:blipFill>
        <p:spPr>
          <a:xfrm>
            <a:off x="4435625" y="1256800"/>
            <a:ext cx="4488299" cy="326710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3"/>
          <p:cNvSpPr txBox="1"/>
          <p:nvPr>
            <p:ph idx="1" type="body"/>
          </p:nvPr>
        </p:nvSpPr>
        <p:spPr>
          <a:xfrm>
            <a:off x="457200" y="1200150"/>
            <a:ext cx="3893700" cy="36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Another common way to imbue spatial awareness is to leverage the concepts of Latitude and Longitude.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Should these be properties on specific objects?</a:t>
            </a:r>
            <a:endParaRPr>
              <a:solidFill>
                <a:srgbClr val="595959"/>
              </a:solidFill>
            </a:endParaRPr>
          </a:p>
          <a:p>
            <a:pPr indent="0" lvl="0" marL="0" rtl="0" algn="l">
              <a:spcBef>
                <a:spcPts val="0"/>
              </a:spcBef>
              <a:spcAft>
                <a:spcPts val="0"/>
              </a:spcAft>
              <a:buNone/>
            </a:pPr>
            <a:r>
              <a:rPr lang="en-US">
                <a:solidFill>
                  <a:srgbClr val="595959"/>
                </a:solidFill>
              </a:rPr>
              <a:t>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Should there be type of vertex that generalizes “Coordinate” that contains Latitude and Longitude?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722" name="Google Shape;722;p9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Geospatial </a:t>
            </a:r>
            <a:r>
              <a:rPr lang="en-US"/>
              <a:t>Modeling using Coordinates</a:t>
            </a:r>
            <a:endParaRPr/>
          </a:p>
        </p:txBody>
      </p:sp>
      <p:pic>
        <p:nvPicPr>
          <p:cNvPr id="723" name="Google Shape;723;p93"/>
          <p:cNvPicPr preferRelativeResize="0"/>
          <p:nvPr/>
        </p:nvPicPr>
        <p:blipFill>
          <a:blip r:embed="rId3">
            <a:alphaModFix/>
          </a:blip>
          <a:stretch>
            <a:fillRect/>
          </a:stretch>
        </p:blipFill>
        <p:spPr>
          <a:xfrm>
            <a:off x="4512975" y="1493813"/>
            <a:ext cx="4488300" cy="30423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4"/>
          <p:cNvSpPr txBox="1"/>
          <p:nvPr>
            <p:ph idx="1" type="body"/>
          </p:nvPr>
        </p:nvSpPr>
        <p:spPr>
          <a:xfrm>
            <a:off x="457200" y="1200150"/>
            <a:ext cx="7465800" cy="36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The importance of geospatial awareness can be seen by the built functions offered by the different graph providers.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0"/>
              </a:spcBef>
              <a:spcAft>
                <a:spcPts val="0"/>
              </a:spcAft>
              <a:buClr>
                <a:srgbClr val="EF7521"/>
              </a:buClr>
              <a:buSzPts val="1800"/>
              <a:buFont typeface="Century Gothic"/>
              <a:buChar char="•"/>
            </a:pPr>
            <a:r>
              <a:rPr lang="en-US">
                <a:solidFill>
                  <a:srgbClr val="595959"/>
                </a:solidFill>
              </a:rPr>
              <a:t>Most implement Haversine as a way to calculate geodesic distance.</a:t>
            </a:r>
            <a:endParaRPr>
              <a:solidFill>
                <a:srgbClr val="595959"/>
              </a:solidFill>
            </a:endParaRPr>
          </a:p>
          <a:p>
            <a:pPr indent="-222250" lvl="1" marL="742950" rtl="0" algn="l">
              <a:spcBef>
                <a:spcPts val="0"/>
              </a:spcBef>
              <a:spcAft>
                <a:spcPts val="0"/>
              </a:spcAft>
              <a:buClr>
                <a:srgbClr val="EF7521"/>
              </a:buClr>
              <a:buSzPts val="1800"/>
              <a:buFont typeface="Century Gothic"/>
              <a:buChar char="–"/>
            </a:pPr>
            <a:r>
              <a:rPr lang="en-US" sz="1800">
                <a:solidFill>
                  <a:srgbClr val="595959"/>
                </a:solidFill>
                <a:latin typeface="Century Gothic"/>
                <a:ea typeface="Century Gothic"/>
                <a:cs typeface="Century Gothic"/>
                <a:sym typeface="Century Gothic"/>
              </a:rPr>
              <a:t>N</a:t>
            </a:r>
            <a:r>
              <a:rPr lang="en-US" sz="1800">
                <a:solidFill>
                  <a:srgbClr val="595959"/>
                </a:solidFill>
                <a:latin typeface="Century Gothic"/>
                <a:ea typeface="Century Gothic"/>
                <a:cs typeface="Century Gothic"/>
                <a:sym typeface="Century Gothic"/>
              </a:rPr>
              <a:t>eo4J’s Cypher has built in functionality that can calculate distance between points.</a:t>
            </a:r>
            <a:endParaRPr sz="1800">
              <a:solidFill>
                <a:srgbClr val="595959"/>
              </a:solidFill>
              <a:latin typeface="Century Gothic"/>
              <a:ea typeface="Century Gothic"/>
              <a:cs typeface="Century Gothic"/>
              <a:sym typeface="Century Gothic"/>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As with all modeling the choice of graph provider can impact certain design decisions to help improve efficiencies when interacting with the graph.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730" name="Google Shape;730;p9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Geospatial Graph Function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95"/>
          <p:cNvSpPr txBox="1"/>
          <p:nvPr>
            <p:ph idx="1" type="body"/>
          </p:nvPr>
        </p:nvSpPr>
        <p:spPr>
          <a:xfrm>
            <a:off x="467025" y="990675"/>
            <a:ext cx="3246900" cy="376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Neo4j Spatial is a library of utilities designed for Neo4j</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Key Features</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a:t>Utilities to import ESRI Shapefile and </a:t>
            </a:r>
            <a:r>
              <a:rPr lang="en-US"/>
              <a:t>Openstreetmap</a:t>
            </a:r>
            <a:r>
              <a:rPr lang="en-US"/>
              <a:t> files</a:t>
            </a:r>
            <a:endParaRPr/>
          </a:p>
          <a:p>
            <a:pPr indent="-285750" lvl="0" marL="285750" rtl="0" algn="l">
              <a:spcBef>
                <a:spcPts val="360"/>
              </a:spcBef>
              <a:spcAft>
                <a:spcPts val="0"/>
              </a:spcAft>
              <a:buClr>
                <a:srgbClr val="EF7521"/>
              </a:buClr>
              <a:buSzPts val="1800"/>
              <a:buFont typeface="Century Gothic"/>
              <a:buChar char="•"/>
            </a:pPr>
            <a:r>
              <a:rPr lang="en-US"/>
              <a:t>Supports points, linestrings, polygons, etc.</a:t>
            </a:r>
            <a:endParaRPr/>
          </a:p>
          <a:p>
            <a:pPr indent="-285750" lvl="0" marL="285750" rtl="0" algn="l">
              <a:spcBef>
                <a:spcPts val="360"/>
              </a:spcBef>
              <a:spcAft>
                <a:spcPts val="0"/>
              </a:spcAft>
              <a:buClr>
                <a:srgbClr val="EF7521"/>
              </a:buClr>
              <a:buSzPts val="1800"/>
              <a:buFont typeface="Century Gothic"/>
              <a:buChar char="•"/>
            </a:pPr>
            <a:r>
              <a:rPr lang="en-US"/>
              <a:t>Supports topological operations like contains, covers, intersects, etc</a:t>
            </a:r>
            <a:endParaRPr/>
          </a:p>
        </p:txBody>
      </p:sp>
      <p:sp>
        <p:nvSpPr>
          <p:cNvPr id="737" name="Google Shape;737;p9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Neo4J Spatial</a:t>
            </a:r>
            <a:endParaRPr/>
          </a:p>
        </p:txBody>
      </p:sp>
      <p:pic>
        <p:nvPicPr>
          <p:cNvPr id="738" name="Google Shape;738;p95"/>
          <p:cNvPicPr preferRelativeResize="0"/>
          <p:nvPr/>
        </p:nvPicPr>
        <p:blipFill>
          <a:blip r:embed="rId3">
            <a:alphaModFix/>
          </a:blip>
          <a:stretch>
            <a:fillRect/>
          </a:stretch>
        </p:blipFill>
        <p:spPr>
          <a:xfrm>
            <a:off x="3768075" y="1049225"/>
            <a:ext cx="5135102" cy="3335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6"/>
          <p:cNvSpPr txBox="1"/>
          <p:nvPr>
            <p:ph idx="1" type="body"/>
          </p:nvPr>
        </p:nvSpPr>
        <p:spPr>
          <a:xfrm>
            <a:off x="457200" y="1200150"/>
            <a:ext cx="3893700" cy="36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The optum geospatial model combines both addresses and coordinate information where appropriate.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745" name="Google Shape;745;p9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Optum </a:t>
            </a:r>
            <a:r>
              <a:rPr lang="en-US"/>
              <a:t>Geospatial Model</a:t>
            </a:r>
            <a:endParaRPr/>
          </a:p>
        </p:txBody>
      </p:sp>
      <p:sp>
        <p:nvSpPr>
          <p:cNvPr id="746" name="Google Shape;746;p96"/>
          <p:cNvSpPr txBox="1"/>
          <p:nvPr>
            <p:ph idx="1" type="body"/>
          </p:nvPr>
        </p:nvSpPr>
        <p:spPr>
          <a:xfrm>
            <a:off x="4475825" y="3756450"/>
            <a:ext cx="3893700" cy="107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The above reduced schema will be sufficient and works well with the generated Synthea data</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pic>
        <p:nvPicPr>
          <p:cNvPr id="747" name="Google Shape;747;p96"/>
          <p:cNvPicPr preferRelativeResize="0"/>
          <p:nvPr/>
        </p:nvPicPr>
        <p:blipFill>
          <a:blip r:embed="rId3">
            <a:alphaModFix/>
          </a:blip>
          <a:stretch>
            <a:fillRect/>
          </a:stretch>
        </p:blipFill>
        <p:spPr>
          <a:xfrm>
            <a:off x="723025" y="2460550"/>
            <a:ext cx="3052425" cy="2550425"/>
          </a:xfrm>
          <a:prstGeom prst="rect">
            <a:avLst/>
          </a:prstGeom>
          <a:noFill/>
          <a:ln>
            <a:noFill/>
          </a:ln>
        </p:spPr>
      </p:pic>
      <p:pic>
        <p:nvPicPr>
          <p:cNvPr id="748" name="Google Shape;748;p96"/>
          <p:cNvPicPr preferRelativeResize="0"/>
          <p:nvPr/>
        </p:nvPicPr>
        <p:blipFill>
          <a:blip r:embed="rId4">
            <a:alphaModFix/>
          </a:blip>
          <a:stretch>
            <a:fillRect/>
          </a:stretch>
        </p:blipFill>
        <p:spPr>
          <a:xfrm>
            <a:off x="4953250" y="995725"/>
            <a:ext cx="2938842" cy="26324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97"/>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Font typeface="Century Gothic"/>
              <a:buChar char="•"/>
            </a:pPr>
            <a:r>
              <a:rPr lang="en-US"/>
              <a:t>Extend the current geospatial model to the Optum geospatial model using the “zips.csv” file by adding county and country vertex types and appropriate edge types and connections.</a:t>
            </a:r>
            <a:endParaRPr/>
          </a:p>
          <a:p>
            <a:pPr indent="0" lvl="0" marL="0" rtl="0" algn="l">
              <a:spcBef>
                <a:spcPts val="360"/>
              </a:spcBef>
              <a:spcAft>
                <a:spcPts val="0"/>
              </a:spcAft>
              <a:buNone/>
            </a:pPr>
            <a:r>
              <a:t/>
            </a:r>
            <a:endParaRPr/>
          </a:p>
          <a:p>
            <a:pPr indent="-285750" lvl="0" marL="285750" rtl="0" algn="l">
              <a:spcBef>
                <a:spcPts val="360"/>
              </a:spcBef>
              <a:spcAft>
                <a:spcPts val="0"/>
              </a:spcAft>
              <a:buClr>
                <a:srgbClr val="EF7521"/>
              </a:buClr>
              <a:buSzPts val="1800"/>
              <a:buFont typeface="Century Gothic"/>
              <a:buChar char="•"/>
            </a:pPr>
            <a:r>
              <a:rPr lang="en-US"/>
              <a:t>U</a:t>
            </a:r>
            <a:r>
              <a:rPr lang="en-US"/>
              <a:t>sing the provided “HaversineDistance” query from loadExercise6, which of these patients: “Leslie90 Ritchie586”, “Kendall673 Kuhic920”, or “Siobhan540 Konopelski743” is closest to the organization “Newton-Wellesley Hospital”?</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55" name="Google Shape;755;p9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6 Geospatial Modeling</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98"/>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Font typeface="Century Gothic"/>
              <a:buChar char="•"/>
            </a:pPr>
            <a:r>
              <a:rPr lang="en-US"/>
              <a:t>Extend the current geospatial model to the Optum geospatial model using the “zips.csv” file by adding county and country vertex types and appropriate edge types and connections.</a:t>
            </a:r>
            <a:endParaRPr/>
          </a:p>
          <a:p>
            <a:pPr indent="0" lvl="0" marL="0" rtl="0" algn="l">
              <a:spcBef>
                <a:spcPts val="360"/>
              </a:spcBef>
              <a:spcAft>
                <a:spcPts val="0"/>
              </a:spcAft>
              <a:buNone/>
            </a:pPr>
            <a:r>
              <a:t/>
            </a:r>
            <a:endParaRPr/>
          </a:p>
          <a:p>
            <a:pPr indent="-285750" lvl="0" marL="285750" rtl="0" algn="l">
              <a:spcBef>
                <a:spcPts val="360"/>
              </a:spcBef>
              <a:spcAft>
                <a:spcPts val="0"/>
              </a:spcAft>
              <a:buClr>
                <a:srgbClr val="EF7521"/>
              </a:buClr>
              <a:buSzPts val="1800"/>
              <a:buFont typeface="Century Gothic"/>
              <a:buChar char="•"/>
            </a:pPr>
            <a:r>
              <a:rPr lang="en-US"/>
              <a:t>Using the provided “HaversineDistance” query from loadExercise6, which of these patients: “Leslie90 Ritchie586”, “Kendall673 Kuhic920”, or “Siobhan540 Konopelski743” is closest to the organization “Newton-Wellesley Hospital”?  Leslie90 Ritchie586</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762" name="Google Shape;762;p9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6 Geospatial Modeling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99"/>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Temporal Modeling</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0"/>
          <p:cNvSpPr txBox="1"/>
          <p:nvPr>
            <p:ph idx="1" type="body"/>
          </p:nvPr>
        </p:nvSpPr>
        <p:spPr>
          <a:xfrm>
            <a:off x="457200" y="1200150"/>
            <a:ext cx="77775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Time series event based modeling in graph databases can be tricky as many naive approaches can easily lead to supernodes.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For example if a care provider needed to record and monitor a patient’s vitals during an exercise or test to determine a diagnosis.  </a:t>
            </a:r>
            <a:endParaRPr sz="1800">
              <a:solidFill>
                <a:srgbClr val="595959"/>
              </a:solidFill>
            </a:endParaRPr>
          </a:p>
        </p:txBody>
      </p:sp>
      <p:sp>
        <p:nvSpPr>
          <p:cNvPr id="775" name="Google Shape;775;p100"/>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Event Based Modeling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idx="1" type="body"/>
          </p:nvPr>
        </p:nvSpPr>
        <p:spPr>
          <a:xfrm>
            <a:off x="457200" y="1200150"/>
            <a:ext cx="3006300" cy="3394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400">
                <a:solidFill>
                  <a:srgbClr val="595959"/>
                </a:solidFill>
              </a:rPr>
              <a:t>In graph databases, </a:t>
            </a:r>
            <a:r>
              <a:rPr b="1" lang="en-US" sz="1400">
                <a:solidFill>
                  <a:srgbClr val="595959"/>
                </a:solidFill>
              </a:rPr>
              <a:t>relationships</a:t>
            </a:r>
            <a:r>
              <a:rPr lang="en-US" sz="1400">
                <a:solidFill>
                  <a:srgbClr val="595959"/>
                </a:solidFill>
              </a:rPr>
              <a:t> are first-class citizens and there is little cost for traversing relationships.</a:t>
            </a:r>
            <a:endParaRPr sz="1400">
              <a:solidFill>
                <a:srgbClr val="595959"/>
              </a:solidFill>
            </a:endParaRPr>
          </a:p>
          <a:p>
            <a:pPr indent="0" lvl="0" marL="0" rtl="0" algn="l">
              <a:spcBef>
                <a:spcPts val="360"/>
              </a:spcBef>
              <a:spcAft>
                <a:spcPts val="0"/>
              </a:spcAft>
              <a:buNone/>
            </a:pPr>
            <a:r>
              <a:t/>
            </a:r>
            <a:endParaRPr sz="1400">
              <a:solidFill>
                <a:srgbClr val="595959"/>
              </a:solidFill>
            </a:endParaRPr>
          </a:p>
          <a:p>
            <a:pPr indent="0" lvl="0" marL="0" rtl="0" algn="l">
              <a:spcBef>
                <a:spcPts val="360"/>
              </a:spcBef>
              <a:spcAft>
                <a:spcPts val="0"/>
              </a:spcAft>
              <a:buNone/>
            </a:pPr>
            <a:r>
              <a:rPr lang="en-US" sz="1400">
                <a:solidFill>
                  <a:srgbClr val="595959"/>
                </a:solidFill>
              </a:rPr>
              <a:t>When modeling relationships between vertices A and B there are two types of edges:</a:t>
            </a:r>
            <a:endParaRPr sz="1400">
              <a:solidFill>
                <a:srgbClr val="595959"/>
              </a:solidFill>
            </a:endParaRPr>
          </a:p>
          <a:p>
            <a:pPr indent="-317500" lvl="0" marL="457200" rtl="0" algn="l">
              <a:lnSpc>
                <a:spcPct val="115000"/>
              </a:lnSpc>
              <a:spcBef>
                <a:spcPts val="1200"/>
              </a:spcBef>
              <a:spcAft>
                <a:spcPts val="0"/>
              </a:spcAft>
              <a:buClr>
                <a:srgbClr val="EF7521"/>
              </a:buClr>
              <a:buSzPts val="1400"/>
              <a:buChar char="●"/>
            </a:pPr>
            <a:r>
              <a:rPr b="1" lang="en-US" sz="1400">
                <a:solidFill>
                  <a:srgbClr val="595959"/>
                </a:solidFill>
              </a:rPr>
              <a:t>Directed</a:t>
            </a:r>
            <a:r>
              <a:rPr lang="en-US" sz="1400">
                <a:solidFill>
                  <a:srgbClr val="595959"/>
                </a:solidFill>
              </a:rPr>
              <a:t> - The relationship exists only from A to B.</a:t>
            </a:r>
            <a:endParaRPr sz="1400">
              <a:solidFill>
                <a:srgbClr val="595959"/>
              </a:solidFill>
            </a:endParaRPr>
          </a:p>
          <a:p>
            <a:pPr indent="-317500" lvl="0" marL="457200" rtl="0" algn="l">
              <a:lnSpc>
                <a:spcPct val="115000"/>
              </a:lnSpc>
              <a:spcBef>
                <a:spcPts val="0"/>
              </a:spcBef>
              <a:spcAft>
                <a:spcPts val="0"/>
              </a:spcAft>
              <a:buClr>
                <a:srgbClr val="EF7521"/>
              </a:buClr>
              <a:buSzPts val="1400"/>
              <a:buChar char="●"/>
            </a:pPr>
            <a:r>
              <a:rPr b="1" lang="en-US" sz="1400">
                <a:solidFill>
                  <a:srgbClr val="595959"/>
                </a:solidFill>
              </a:rPr>
              <a:t>Undirected </a:t>
            </a:r>
            <a:r>
              <a:rPr lang="en-US" sz="1400">
                <a:solidFill>
                  <a:srgbClr val="595959"/>
                </a:solidFill>
              </a:rPr>
              <a:t>- The relationship exists from A to B and from B to A.</a:t>
            </a:r>
            <a:endParaRPr sz="1400">
              <a:solidFill>
                <a:srgbClr val="595959"/>
              </a:solidFill>
            </a:endParaRPr>
          </a:p>
          <a:p>
            <a:pPr indent="0" lvl="0" marL="0" rtl="0" algn="l">
              <a:spcBef>
                <a:spcPts val="1200"/>
              </a:spcBef>
              <a:spcAft>
                <a:spcPts val="0"/>
              </a:spcAft>
              <a:buNone/>
            </a:pPr>
            <a:r>
              <a:t/>
            </a:r>
            <a:endParaRPr sz="1400">
              <a:solidFill>
                <a:srgbClr val="595959"/>
              </a:solidFill>
            </a:endParaRPr>
          </a:p>
        </p:txBody>
      </p:sp>
      <p:sp>
        <p:nvSpPr>
          <p:cNvPr id="114" name="Google Shape;114;p20"/>
          <p:cNvSpPr txBox="1"/>
          <p:nvPr>
            <p:ph idx="2" type="body"/>
          </p:nvPr>
        </p:nvSpPr>
        <p:spPr>
          <a:xfrm>
            <a:off x="11113" y="41275"/>
            <a:ext cx="7380300" cy="77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Edge Types</a:t>
            </a:r>
            <a:endParaRPr/>
          </a:p>
        </p:txBody>
      </p:sp>
      <p:pic>
        <p:nvPicPr>
          <p:cNvPr id="115" name="Google Shape;115;p20"/>
          <p:cNvPicPr preferRelativeResize="0"/>
          <p:nvPr/>
        </p:nvPicPr>
        <p:blipFill>
          <a:blip r:embed="rId3">
            <a:alphaModFix/>
          </a:blip>
          <a:stretch>
            <a:fillRect/>
          </a:stretch>
        </p:blipFill>
        <p:spPr>
          <a:xfrm>
            <a:off x="3615900" y="971575"/>
            <a:ext cx="5375700" cy="322256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101"/>
          <p:cNvSpPr txBox="1"/>
          <p:nvPr>
            <p:ph idx="1" type="body"/>
          </p:nvPr>
        </p:nvSpPr>
        <p:spPr>
          <a:xfrm>
            <a:off x="457200" y="1200150"/>
            <a:ext cx="77775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When storing event based data in a graph database it is important to consider the following:</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The frequency of the updates. Will events happen seconds between each other or days between each other?</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The quantity and grouping of events.   Is there a logical grouping, such that the reads can be limited and resultant sets are small?</a:t>
            </a:r>
            <a:endParaRPr>
              <a:solidFill>
                <a:srgbClr val="595959"/>
              </a:solidFill>
            </a:endParaRPr>
          </a:p>
        </p:txBody>
      </p:sp>
      <p:sp>
        <p:nvSpPr>
          <p:cNvPr id="782" name="Google Shape;782;p101"/>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Event Based Modeling Options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02"/>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Time Tree</a:t>
            </a:r>
            <a:endParaRPr/>
          </a:p>
        </p:txBody>
      </p:sp>
      <p:pic>
        <p:nvPicPr>
          <p:cNvPr id="789" name="Google Shape;789;p102"/>
          <p:cNvPicPr preferRelativeResize="0"/>
          <p:nvPr/>
        </p:nvPicPr>
        <p:blipFill>
          <a:blip r:embed="rId4">
            <a:alphaModFix/>
          </a:blip>
          <a:stretch>
            <a:fillRect/>
          </a:stretch>
        </p:blipFill>
        <p:spPr>
          <a:xfrm>
            <a:off x="1950275" y="1005925"/>
            <a:ext cx="3707775" cy="3990150"/>
          </a:xfrm>
          <a:prstGeom prst="rect">
            <a:avLst/>
          </a:prstGeom>
          <a:noFill/>
          <a:ln>
            <a:noFill/>
          </a:ln>
        </p:spPr>
      </p:pic>
      <p:sp>
        <p:nvSpPr>
          <p:cNvPr id="790" name="Google Shape;790;p102"/>
          <p:cNvSpPr txBox="1"/>
          <p:nvPr>
            <p:ph idx="1" type="body"/>
          </p:nvPr>
        </p:nvSpPr>
        <p:spPr>
          <a:xfrm>
            <a:off x="5658050" y="1005925"/>
            <a:ext cx="3335700" cy="389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The time tree does help bucket and provide however the common datetime issues are still present, like tracking timezone offsets</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What are the consequences of being too granular or not being granular enough when first constructing a time tree?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 </a:t>
            </a:r>
            <a:endParaRPr>
              <a:solidFill>
                <a:srgbClr val="595959"/>
              </a:solidFill>
            </a:endParaRPr>
          </a:p>
        </p:txBody>
      </p:sp>
      <p:sp>
        <p:nvSpPr>
          <p:cNvPr id="791" name="Google Shape;791;p102"/>
          <p:cNvSpPr txBox="1"/>
          <p:nvPr>
            <p:ph idx="1" type="body"/>
          </p:nvPr>
        </p:nvSpPr>
        <p:spPr>
          <a:xfrm>
            <a:off x="457200" y="1200150"/>
            <a:ext cx="32124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One way to model event based data is the use of a Time Tree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The leaf nodes of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the time tree</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can then be</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related to</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singular</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events</a:t>
            </a:r>
            <a:endParaRPr>
              <a:solidFill>
                <a:srgbClr val="595959"/>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3"/>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Other Time Series Options </a:t>
            </a:r>
            <a:endParaRPr/>
          </a:p>
        </p:txBody>
      </p:sp>
      <p:sp>
        <p:nvSpPr>
          <p:cNvPr id="798" name="Google Shape;798;p103"/>
          <p:cNvSpPr txBox="1"/>
          <p:nvPr>
            <p:ph idx="1" type="body"/>
          </p:nvPr>
        </p:nvSpPr>
        <p:spPr>
          <a:xfrm>
            <a:off x="457200" y="1200150"/>
            <a:ext cx="7825500" cy="125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Remember graph databases excel in certain areas, but are not the best storage solution for all areas.  It may sometimes make more sense to leverage another database.  There are advantages and disadvantages to this approach:</a:t>
            </a:r>
            <a:endParaRPr>
              <a:solidFill>
                <a:srgbClr val="595959"/>
              </a:solidFill>
            </a:endParaRPr>
          </a:p>
        </p:txBody>
      </p:sp>
      <p:sp>
        <p:nvSpPr>
          <p:cNvPr id="799" name="Google Shape;799;p103"/>
          <p:cNvSpPr txBox="1"/>
          <p:nvPr>
            <p:ph idx="1" type="body"/>
          </p:nvPr>
        </p:nvSpPr>
        <p:spPr>
          <a:xfrm>
            <a:off x="526075" y="2507900"/>
            <a:ext cx="3625200" cy="24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Advantages</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Storage and retrievals of time series may already be fine tuned in a temporal database</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May offer time series functionality to facilitate rollups and statistics</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
        <p:nvSpPr>
          <p:cNvPr id="800" name="Google Shape;800;p103"/>
          <p:cNvSpPr txBox="1"/>
          <p:nvPr>
            <p:ph idx="1" type="body"/>
          </p:nvPr>
        </p:nvSpPr>
        <p:spPr>
          <a:xfrm>
            <a:off x="5001600" y="2571750"/>
            <a:ext cx="3281100" cy="246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Disa</a:t>
            </a:r>
            <a:r>
              <a:rPr lang="en-US">
                <a:solidFill>
                  <a:srgbClr val="595959"/>
                </a:solidFill>
              </a:rPr>
              <a:t>dvantages</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Would be another system to manage and maintain</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0" lvl="0" marL="0" marR="0" rtl="0" algn="l">
              <a:lnSpc>
                <a:spcPct val="100000"/>
              </a:lnSpc>
              <a:spcBef>
                <a:spcPts val="360"/>
              </a:spcBef>
              <a:spcAft>
                <a:spcPts val="0"/>
              </a:spcAft>
              <a:buNone/>
            </a:pPr>
            <a:r>
              <a:rPr lang="en-US">
                <a:solidFill>
                  <a:srgbClr val="595959"/>
                </a:solidFill>
              </a:rPr>
              <a:t>Cross database joins are always costly</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104"/>
          <p:cNvSpPr txBox="1"/>
          <p:nvPr>
            <p:ph idx="1" type="body"/>
          </p:nvPr>
        </p:nvSpPr>
        <p:spPr>
          <a:xfrm>
            <a:off x="457200" y="1200150"/>
            <a:ext cx="77775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360"/>
              </a:spcBef>
              <a:spcAft>
                <a:spcPts val="0"/>
              </a:spcAft>
              <a:buNone/>
            </a:pPr>
            <a:r>
              <a:rPr lang="en-US">
                <a:solidFill>
                  <a:srgbClr val="595959"/>
                </a:solidFill>
              </a:rPr>
              <a:t>Bitemporal modeling has two time dimensions, </a:t>
            </a:r>
            <a:r>
              <a:rPr b="1" lang="en-US">
                <a:solidFill>
                  <a:srgbClr val="595959"/>
                </a:solidFill>
              </a:rPr>
              <a:t>time of an event</a:t>
            </a:r>
            <a:r>
              <a:rPr lang="en-US">
                <a:solidFill>
                  <a:srgbClr val="595959"/>
                </a:solidFill>
              </a:rPr>
              <a:t> and </a:t>
            </a:r>
            <a:r>
              <a:rPr b="1" lang="en-US">
                <a:solidFill>
                  <a:srgbClr val="595959"/>
                </a:solidFill>
              </a:rPr>
              <a:t>validity time</a:t>
            </a:r>
            <a:r>
              <a:rPr lang="en-US">
                <a:solidFill>
                  <a:srgbClr val="595959"/>
                </a:solidFill>
              </a:rPr>
              <a:t>.  Essentially all data becomes immutable and no information is ever disregarded.  Bitemporal modeling provides the following information when analyzing data:</a:t>
            </a:r>
            <a:endParaRPr>
              <a:solidFill>
                <a:srgbClr val="595959"/>
              </a:solidFill>
            </a:endParaRPr>
          </a:p>
          <a:p>
            <a:pPr indent="0" lvl="0" marL="0" marR="0" rtl="0" algn="l">
              <a:lnSpc>
                <a:spcPct val="100000"/>
              </a:lnSpc>
              <a:spcBef>
                <a:spcPts val="360"/>
              </a:spcBef>
              <a:spcAft>
                <a:spcPts val="0"/>
              </a:spcAft>
              <a:buNone/>
            </a:pPr>
            <a:r>
              <a:t/>
            </a:r>
            <a:endParaRPr>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700">
                <a:solidFill>
                  <a:srgbClr val="595959"/>
                </a:solidFill>
              </a:rPr>
              <a:t>Provides accurate snapshot of the data at current point in time </a:t>
            </a:r>
            <a:endParaRPr sz="1700">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700">
                <a:solidFill>
                  <a:srgbClr val="595959"/>
                </a:solidFill>
              </a:rPr>
              <a:t>Provides historical information to get a snapshot of the data at any point time</a:t>
            </a:r>
            <a:endParaRPr sz="1700">
              <a:solidFill>
                <a:srgbClr val="595959"/>
              </a:solidFill>
            </a:endParaRPr>
          </a:p>
          <a:p>
            <a:pPr indent="-285750" lvl="0" marL="285750" rtl="0" algn="l">
              <a:spcBef>
                <a:spcPts val="360"/>
              </a:spcBef>
              <a:spcAft>
                <a:spcPts val="0"/>
              </a:spcAft>
              <a:buClr>
                <a:srgbClr val="EF7521"/>
              </a:buClr>
              <a:buSzPts val="1800"/>
              <a:buFont typeface="Century Gothic"/>
              <a:buChar char="•"/>
            </a:pPr>
            <a:r>
              <a:rPr lang="en-US" sz="1700">
                <a:solidFill>
                  <a:srgbClr val="595959"/>
                </a:solidFill>
              </a:rPr>
              <a:t>Provides a way to compare the historical changes that occurred to explain the current snapshot of the data</a:t>
            </a:r>
            <a:endParaRPr sz="1700">
              <a:solidFill>
                <a:srgbClr val="595959"/>
              </a:solidFill>
            </a:endParaRPr>
          </a:p>
        </p:txBody>
      </p:sp>
      <p:sp>
        <p:nvSpPr>
          <p:cNvPr id="807" name="Google Shape;807;p104"/>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Bitemporal Modeling</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05"/>
          <p:cNvSpPr txBox="1"/>
          <p:nvPr>
            <p:ph idx="1" type="body"/>
          </p:nvPr>
        </p:nvSpPr>
        <p:spPr>
          <a:xfrm>
            <a:off x="457200" y="1200150"/>
            <a:ext cx="34482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700">
                <a:solidFill>
                  <a:srgbClr val="595959"/>
                </a:solidFill>
              </a:rPr>
              <a:t>One way to</a:t>
            </a:r>
            <a:r>
              <a:rPr lang="en-US" sz="1700">
                <a:solidFill>
                  <a:srgbClr val="595959"/>
                </a:solidFill>
              </a:rPr>
              <a:t> model bitemporal</a:t>
            </a:r>
            <a:r>
              <a:rPr lang="en-US" sz="1700">
                <a:solidFill>
                  <a:srgbClr val="595959"/>
                </a:solidFill>
              </a:rPr>
              <a:t> is through the use of Identity Vertices (Peach) and </a:t>
            </a:r>
            <a:r>
              <a:rPr lang="en-US" sz="1700">
                <a:solidFill>
                  <a:srgbClr val="595959"/>
                </a:solidFill>
              </a:rPr>
              <a:t>State</a:t>
            </a:r>
            <a:r>
              <a:rPr lang="en-US" sz="1700">
                <a:solidFill>
                  <a:srgbClr val="595959"/>
                </a:solidFill>
              </a:rPr>
              <a:t> Vertices (Blue).  </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rPr lang="en-US" sz="1700">
                <a:solidFill>
                  <a:srgbClr val="595959"/>
                </a:solidFill>
              </a:rPr>
              <a:t>For example tracking the growth and remission of a tumor for patient “X”.</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rPr lang="en-US" sz="1700">
                <a:solidFill>
                  <a:srgbClr val="595959"/>
                </a:solidFill>
              </a:rPr>
              <a:t>What if the measurements were recorded incorrectly?</a:t>
            </a:r>
            <a:endParaRPr sz="1700">
              <a:solidFill>
                <a:srgbClr val="595959"/>
              </a:solidFill>
            </a:endParaRPr>
          </a:p>
        </p:txBody>
      </p:sp>
      <p:sp>
        <p:nvSpPr>
          <p:cNvPr id="814" name="Google Shape;814;p105"/>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State and Identity Vertices</a:t>
            </a:r>
            <a:endParaRPr/>
          </a:p>
        </p:txBody>
      </p:sp>
      <p:pic>
        <p:nvPicPr>
          <p:cNvPr id="815" name="Google Shape;815;p105"/>
          <p:cNvPicPr preferRelativeResize="0"/>
          <p:nvPr/>
        </p:nvPicPr>
        <p:blipFill>
          <a:blip r:embed="rId3">
            <a:alphaModFix/>
          </a:blip>
          <a:stretch>
            <a:fillRect/>
          </a:stretch>
        </p:blipFill>
        <p:spPr>
          <a:xfrm>
            <a:off x="3974300" y="995325"/>
            <a:ext cx="4933800" cy="359901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6"/>
          <p:cNvSpPr txBox="1"/>
          <p:nvPr>
            <p:ph idx="1" type="body"/>
          </p:nvPr>
        </p:nvSpPr>
        <p:spPr>
          <a:xfrm>
            <a:off x="457200" y="1200150"/>
            <a:ext cx="34482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700">
                <a:solidFill>
                  <a:srgbClr val="595959"/>
                </a:solidFill>
              </a:rPr>
              <a:t>A key aspect of bitemporal modeling being able to review all history, even incorrect entries.  One way is to attach a validity node to the individual state nodes</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rPr lang="en-US" sz="1700">
                <a:solidFill>
                  <a:srgbClr val="595959"/>
                </a:solidFill>
              </a:rPr>
              <a:t>For example say the measurements taken on 2016-09-17 were entered incorrectly and only noticed on the next visit on 2016-09-22</a:t>
            </a:r>
            <a:endParaRPr sz="1700">
              <a:solidFill>
                <a:srgbClr val="595959"/>
              </a:solidFill>
            </a:endParaRPr>
          </a:p>
        </p:txBody>
      </p:sp>
      <p:sp>
        <p:nvSpPr>
          <p:cNvPr id="822" name="Google Shape;822;p106"/>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Validity State</a:t>
            </a:r>
            <a:endParaRPr/>
          </a:p>
        </p:txBody>
      </p:sp>
      <p:pic>
        <p:nvPicPr>
          <p:cNvPr id="823" name="Google Shape;823;p106"/>
          <p:cNvPicPr preferRelativeResize="0"/>
          <p:nvPr/>
        </p:nvPicPr>
        <p:blipFill>
          <a:blip r:embed="rId3">
            <a:alphaModFix/>
          </a:blip>
          <a:stretch>
            <a:fillRect/>
          </a:stretch>
        </p:blipFill>
        <p:spPr>
          <a:xfrm>
            <a:off x="4057800" y="971575"/>
            <a:ext cx="4933800" cy="374793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07"/>
          <p:cNvSpPr txBox="1"/>
          <p:nvPr>
            <p:ph idx="1" type="body"/>
          </p:nvPr>
        </p:nvSpPr>
        <p:spPr>
          <a:xfrm>
            <a:off x="457200" y="1117775"/>
            <a:ext cx="4386600" cy="37173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sz="1700">
                <a:solidFill>
                  <a:srgbClr val="595959"/>
                </a:solidFill>
              </a:rPr>
              <a:t>Despite the initial erroneous entry there is now auditable trail to show how the record was changed. </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rPr lang="en-US" sz="1700">
                <a:solidFill>
                  <a:srgbClr val="595959"/>
                </a:solidFill>
              </a:rPr>
              <a:t>The difficulty with State and Identity vertices can be seen in the structural changes that are required in regards to new vertices and edges.  </a:t>
            </a:r>
            <a:endParaRPr sz="1700">
              <a:solidFill>
                <a:srgbClr val="595959"/>
              </a:solidFill>
            </a:endParaRPr>
          </a:p>
          <a:p>
            <a:pPr indent="0" lvl="0" marL="0" rtl="0" algn="l">
              <a:spcBef>
                <a:spcPts val="360"/>
              </a:spcBef>
              <a:spcAft>
                <a:spcPts val="0"/>
              </a:spcAft>
              <a:buNone/>
            </a:pPr>
            <a:r>
              <a:t/>
            </a:r>
            <a:endParaRPr sz="1700">
              <a:solidFill>
                <a:srgbClr val="595959"/>
              </a:solidFill>
            </a:endParaRPr>
          </a:p>
          <a:p>
            <a:pPr indent="0" lvl="0" marL="0" rtl="0" algn="l">
              <a:spcBef>
                <a:spcPts val="360"/>
              </a:spcBef>
              <a:spcAft>
                <a:spcPts val="0"/>
              </a:spcAft>
              <a:buNone/>
            </a:pPr>
            <a:r>
              <a:rPr lang="en-US" sz="1700">
                <a:solidFill>
                  <a:srgbClr val="595959"/>
                </a:solidFill>
              </a:rPr>
              <a:t>What if edge properties were recorded incorrectly?</a:t>
            </a:r>
            <a:endParaRPr sz="1700">
              <a:solidFill>
                <a:srgbClr val="595959"/>
              </a:solidFill>
            </a:endParaRPr>
          </a:p>
        </p:txBody>
      </p:sp>
      <p:sp>
        <p:nvSpPr>
          <p:cNvPr id="830" name="Google Shape;830;p107"/>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Validity State Vertices</a:t>
            </a:r>
            <a:endParaRPr/>
          </a:p>
        </p:txBody>
      </p:sp>
      <p:pic>
        <p:nvPicPr>
          <p:cNvPr id="831" name="Google Shape;831;p107"/>
          <p:cNvPicPr preferRelativeResize="0"/>
          <p:nvPr/>
        </p:nvPicPr>
        <p:blipFill>
          <a:blip r:embed="rId4">
            <a:alphaModFix/>
          </a:blip>
          <a:stretch>
            <a:fillRect/>
          </a:stretch>
        </p:blipFill>
        <p:spPr>
          <a:xfrm>
            <a:off x="4843825" y="966650"/>
            <a:ext cx="2808825" cy="40195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08"/>
          <p:cNvSpPr txBox="1"/>
          <p:nvPr>
            <p:ph idx="1" type="body"/>
          </p:nvPr>
        </p:nvSpPr>
        <p:spPr>
          <a:xfrm>
            <a:off x="457200" y="1200150"/>
            <a:ext cx="7777500" cy="339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en-US">
                <a:solidFill>
                  <a:srgbClr val="595959"/>
                </a:solidFill>
              </a:rPr>
              <a:t>As with any modeling it is important to realize how the choice of graph storage and graph engine variations can impact decisions.  </a:t>
            </a:r>
            <a:endParaRPr>
              <a:solidFill>
                <a:srgbClr val="595959"/>
              </a:solidFill>
            </a:endParaRPr>
          </a:p>
          <a:p>
            <a:pPr indent="0" lvl="0" marL="0" rtl="0" algn="l">
              <a:spcBef>
                <a:spcPts val="360"/>
              </a:spcBef>
              <a:spcAft>
                <a:spcPts val="0"/>
              </a:spcAft>
              <a:buNone/>
            </a:pPr>
            <a:r>
              <a:t/>
            </a:r>
            <a:endParaRPr>
              <a:solidFill>
                <a:srgbClr val="595959"/>
              </a:solidFill>
            </a:endParaRPr>
          </a:p>
          <a:p>
            <a:pPr indent="0" lvl="0" marL="0" rtl="0" algn="l">
              <a:spcBef>
                <a:spcPts val="360"/>
              </a:spcBef>
              <a:spcAft>
                <a:spcPts val="0"/>
              </a:spcAft>
              <a:buNone/>
            </a:pPr>
            <a:r>
              <a:rPr lang="en-US">
                <a:solidFill>
                  <a:srgbClr val="595959"/>
                </a:solidFill>
              </a:rPr>
              <a:t>Always learn about the built in features and efficiencies of a specific implementation, or lack thereof, before modeling.</a:t>
            </a:r>
            <a:endParaRPr sz="1700">
              <a:solidFill>
                <a:srgbClr val="595959"/>
              </a:solidFill>
            </a:endParaRPr>
          </a:p>
        </p:txBody>
      </p:sp>
      <p:sp>
        <p:nvSpPr>
          <p:cNvPr id="838" name="Google Shape;838;p108"/>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Graph Database Impact on Temporal Modeling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09"/>
          <p:cNvSpPr txBox="1"/>
          <p:nvPr>
            <p:ph idx="1" type="body"/>
          </p:nvPr>
        </p:nvSpPr>
        <p:spPr>
          <a:xfrm>
            <a:off x="457200" y="1200150"/>
            <a:ext cx="7777500" cy="3394200"/>
          </a:xfrm>
          <a:prstGeom prst="rect">
            <a:avLst/>
          </a:prstGeom>
          <a:noFill/>
          <a:ln>
            <a:noFill/>
          </a:ln>
        </p:spPr>
        <p:txBody>
          <a:bodyPr anchorCtr="0" anchor="t" bIns="45700" lIns="91425" spcFirstLastPara="1" rIns="91425" wrap="square" tIns="45700">
            <a:noAutofit/>
          </a:bodyPr>
          <a:lstStyle/>
          <a:p>
            <a:pPr indent="-285750" lvl="0" marL="285750" rtl="0" algn="l">
              <a:spcBef>
                <a:spcPts val="360"/>
              </a:spcBef>
              <a:spcAft>
                <a:spcPts val="0"/>
              </a:spcAft>
              <a:buClr>
                <a:srgbClr val="EF7521"/>
              </a:buClr>
              <a:buSzPts val="1800"/>
              <a:buFont typeface="Century Gothic"/>
              <a:buChar char="•"/>
            </a:pPr>
            <a:r>
              <a:rPr lang="en-US" sz="1700">
                <a:solidFill>
                  <a:srgbClr val="595959"/>
                </a:solidFill>
              </a:rPr>
              <a:t>Add State and Identity Nodes to the existing schema for Conditions</a:t>
            </a:r>
            <a:endParaRPr sz="1700">
              <a:solidFill>
                <a:srgbClr val="595959"/>
              </a:solidFill>
            </a:endParaRPr>
          </a:p>
        </p:txBody>
      </p:sp>
      <p:sp>
        <p:nvSpPr>
          <p:cNvPr id="845" name="Google Shape;845;p109"/>
          <p:cNvSpPr txBox="1"/>
          <p:nvPr>
            <p:ph idx="2" type="body"/>
          </p:nvPr>
        </p:nvSpPr>
        <p:spPr>
          <a:xfrm>
            <a:off x="11113" y="41275"/>
            <a:ext cx="7380300" cy="777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EF7521"/>
              </a:buClr>
              <a:buSzPts val="2400"/>
              <a:buNone/>
            </a:pPr>
            <a:r>
              <a:rPr lang="en-US"/>
              <a:t>Exercise 7 (Optional)</a:t>
            </a:r>
            <a:r>
              <a:rPr lang="en-US"/>
              <a:t>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10"/>
          <p:cNvSpPr txBox="1"/>
          <p:nvPr>
            <p:ph idx="1" type="body"/>
          </p:nvPr>
        </p:nvSpPr>
        <p:spPr>
          <a:xfrm>
            <a:off x="881880" y="2571750"/>
            <a:ext cx="6052200" cy="838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 and Closing Remarks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